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358" r:id="rId3"/>
    <p:sldId id="258" r:id="rId4"/>
    <p:sldId id="321" r:id="rId5"/>
    <p:sldId id="257" r:id="rId6"/>
    <p:sldId id="336" r:id="rId7"/>
    <p:sldId id="334" r:id="rId8"/>
    <p:sldId id="338" r:id="rId9"/>
    <p:sldId id="357" r:id="rId10"/>
    <p:sldId id="265" r:id="rId11"/>
    <p:sldId id="263" r:id="rId12"/>
    <p:sldId id="266" r:id="rId13"/>
    <p:sldId id="267" r:id="rId14"/>
    <p:sldId id="268" r:id="rId15"/>
    <p:sldId id="269" r:id="rId16"/>
    <p:sldId id="270" r:id="rId17"/>
    <p:sldId id="282" r:id="rId18"/>
    <p:sldId id="324" r:id="rId19"/>
    <p:sldId id="325" r:id="rId20"/>
    <p:sldId id="271" r:id="rId21"/>
    <p:sldId id="272" r:id="rId22"/>
    <p:sldId id="326" r:id="rId23"/>
    <p:sldId id="281" r:id="rId24"/>
    <p:sldId id="355" r:id="rId25"/>
    <p:sldId id="273" r:id="rId26"/>
    <p:sldId id="284" r:id="rId27"/>
    <p:sldId id="339" r:id="rId28"/>
    <p:sldId id="274" r:id="rId29"/>
    <p:sldId id="317" r:id="rId30"/>
    <p:sldId id="318" r:id="rId31"/>
    <p:sldId id="342" r:id="rId32"/>
    <p:sldId id="341" r:id="rId33"/>
    <p:sldId id="320" r:id="rId34"/>
    <p:sldId id="319" r:id="rId35"/>
    <p:sldId id="275" r:id="rId36"/>
    <p:sldId id="276" r:id="rId37"/>
    <p:sldId id="333" r:id="rId38"/>
    <p:sldId id="280" r:id="rId39"/>
    <p:sldId id="343" r:id="rId40"/>
    <p:sldId id="285" r:id="rId41"/>
    <p:sldId id="279" r:id="rId42"/>
    <p:sldId id="286" r:id="rId43"/>
    <p:sldId id="288" r:id="rId44"/>
    <p:sldId id="287" r:id="rId45"/>
    <p:sldId id="289" r:id="rId46"/>
    <p:sldId id="291" r:id="rId47"/>
    <p:sldId id="356" r:id="rId48"/>
    <p:sldId id="293" r:id="rId49"/>
    <p:sldId id="354" r:id="rId50"/>
    <p:sldId id="290" r:id="rId51"/>
    <p:sldId id="294" r:id="rId52"/>
    <p:sldId id="295" r:id="rId53"/>
    <p:sldId id="296" r:id="rId54"/>
    <p:sldId id="344" r:id="rId55"/>
    <p:sldId id="322" r:id="rId56"/>
    <p:sldId id="297" r:id="rId57"/>
    <p:sldId id="301" r:id="rId58"/>
    <p:sldId id="298" r:id="rId59"/>
    <p:sldId id="299" r:id="rId60"/>
    <p:sldId id="345" r:id="rId61"/>
    <p:sldId id="300" r:id="rId62"/>
    <p:sldId id="302" r:id="rId63"/>
    <p:sldId id="304" r:id="rId64"/>
    <p:sldId id="305" r:id="rId65"/>
    <p:sldId id="346" r:id="rId66"/>
    <p:sldId id="306" r:id="rId67"/>
    <p:sldId id="307" r:id="rId68"/>
    <p:sldId id="347" r:id="rId69"/>
    <p:sldId id="308" r:id="rId70"/>
    <p:sldId id="331" r:id="rId71"/>
    <p:sldId id="303" r:id="rId72"/>
    <p:sldId id="327" r:id="rId73"/>
    <p:sldId id="330" r:id="rId74"/>
    <p:sldId id="328" r:id="rId75"/>
    <p:sldId id="348" r:id="rId76"/>
    <p:sldId id="349" r:id="rId77"/>
    <p:sldId id="329" r:id="rId78"/>
    <p:sldId id="351" r:id="rId79"/>
    <p:sldId id="350" r:id="rId80"/>
    <p:sldId id="352" r:id="rId81"/>
    <p:sldId id="309" r:id="rId82"/>
    <p:sldId id="315" r:id="rId83"/>
    <p:sldId id="314" r:id="rId84"/>
    <p:sldId id="310" r:id="rId85"/>
    <p:sldId id="312" r:id="rId86"/>
    <p:sldId id="323" r:id="rId87"/>
    <p:sldId id="353" r:id="rId88"/>
    <p:sldId id="316" r:id="rId89"/>
    <p:sldId id="311" r:id="rId90"/>
  </p:sldIdLst>
  <p:sldSz cx="9144000" cy="6858000" type="screen4x3"/>
  <p:notesSz cx="6858000" cy="9144000"/>
  <p:custDataLst>
    <p:tags r:id="rId9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984" autoAdjust="0"/>
  </p:normalViewPr>
  <p:slideViewPr>
    <p:cSldViewPr snapToGrid="0" snapToObjects="1">
      <p:cViewPr>
        <p:scale>
          <a:sx n="110" d="100"/>
          <a:sy n="110" d="100"/>
        </p:scale>
        <p:origin x="-752" y="2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interSettings" Target="printerSettings/printerSettings1.bin"/><Relationship Id="rId93" Type="http://schemas.openxmlformats.org/officeDocument/2006/relationships/tags" Target="tags/tag1.xml"/><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a:t>
            </a:r>
          </a:p>
          <a:p>
            <a:r>
              <a:rPr lang="en-US" baseline="0" dirty="0" smtClean="0"/>
              <a:t>+ Changes in lecture order</a:t>
            </a:r>
          </a:p>
          <a:p>
            <a:r>
              <a:rPr lang="en-US" baseline="0" dirty="0" smtClean="0"/>
              <a:t>+ Changes in learning objectives</a:t>
            </a:r>
          </a:p>
          <a:p>
            <a:r>
              <a:rPr lang="en-US" baseline="0" dirty="0" smtClean="0"/>
              <a:t>+ Lecture notes </a:t>
            </a:r>
            <a:r>
              <a:rPr lang="en-US" baseline="0" dirty="0" err="1" smtClean="0"/>
              <a:t>vs</a:t>
            </a:r>
            <a:r>
              <a:rPr lang="en-US" baseline="0" dirty="0" smtClean="0"/>
              <a:t> slides</a:t>
            </a:r>
          </a:p>
          <a:p>
            <a:r>
              <a:rPr lang="en-US" baseline="0" dirty="0" smtClean="0"/>
              <a:t>+ Mention clicker </a:t>
            </a:r>
            <a:r>
              <a:rPr lang="en-US" baseline="0" dirty="0" err="1" smtClean="0"/>
              <a:t>quizes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a:t>
            </a:fld>
            <a:endParaRPr lang="en-US"/>
          </a:p>
        </p:txBody>
      </p:sp>
    </p:spTree>
    <p:extLst>
      <p:ext uri="{BB962C8B-B14F-4D97-AF65-F5344CB8AC3E}">
        <p14:creationId xmlns:p14="http://schemas.microsoft.com/office/powerpoint/2010/main" val="137211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 </a:t>
            </a:r>
          </a:p>
          <a:p>
            <a:r>
              <a:rPr lang="en-US" baseline="0" dirty="0" smtClean="0"/>
              <a:t>Point out that the same gland often makes hormones of the same chemical class, even though they exert different effects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20</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release due to synaptic activation, what kind of secretion is it?</a:t>
            </a:r>
          </a:p>
          <a:p>
            <a:endParaRPr lang="en-US" dirty="0" smtClean="0"/>
          </a:p>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21</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Muscarinic, or parasympathetic activation can also depolarize these</a:t>
            </a:r>
            <a:r>
              <a:rPr lang="en-US" baseline="0" dirty="0" smtClean="0"/>
              <a:t> neurons, causing </a:t>
            </a:r>
            <a:r>
              <a:rPr lang="en-US" baseline="0" dirty="0" err="1" smtClean="0"/>
              <a:t>Ca</a:t>
            </a:r>
            <a:r>
              <a:rPr lang="en-US" baseline="0" dirty="0" smtClean="0"/>
              <a:t> influx and insulin release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23</a:t>
            </a:fld>
            <a:endParaRPr lang="en-US"/>
          </a:p>
        </p:txBody>
      </p:sp>
    </p:spTree>
    <p:extLst>
      <p:ext uri="{BB962C8B-B14F-4D97-AF65-F5344CB8AC3E}">
        <p14:creationId xmlns:p14="http://schemas.microsoft.com/office/powerpoint/2010/main" val="352871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insulin secretion</a:t>
            </a:r>
            <a:r>
              <a:rPr lang="en-US" baseline="0" dirty="0" smtClean="0"/>
              <a:t> example</a:t>
            </a:r>
          </a:p>
          <a:p>
            <a:pPr marL="171450" indent="-171450">
              <a:buFontTx/>
              <a:buChar char="•"/>
            </a:pPr>
            <a:r>
              <a:rPr lang="en-US" baseline="0" dirty="0" smtClean="0"/>
              <a:t>Activated a potassium channel</a:t>
            </a:r>
          </a:p>
          <a:p>
            <a:pPr marL="171450" indent="-171450">
              <a:buFontTx/>
              <a:buChar char="•"/>
            </a:pPr>
            <a:r>
              <a:rPr lang="en-US" baseline="0" dirty="0" smtClean="0"/>
              <a:t>Caused trafficking of insulin granules</a:t>
            </a:r>
          </a:p>
          <a:p>
            <a:pPr marL="171450" indent="-171450">
              <a:buFontTx/>
              <a:buChar char="•"/>
            </a:pPr>
            <a:r>
              <a:rPr lang="en-US" baseline="0" dirty="0" smtClean="0"/>
              <a:t>Not shown, this activation also causes synthesis of new insulin hormone to replace the secreted insulin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24</a:t>
            </a:fld>
            <a:endParaRPr lang="en-US"/>
          </a:p>
        </p:txBody>
      </p:sp>
    </p:spTree>
    <p:extLst>
      <p:ext uri="{BB962C8B-B14F-4D97-AF65-F5344CB8AC3E}">
        <p14:creationId xmlns:p14="http://schemas.microsoft.com/office/powerpoint/2010/main" val="320677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tell you the chemical type of the</a:t>
            </a:r>
            <a:r>
              <a:rPr lang="en-US" baseline="0" dirty="0" smtClean="0"/>
              <a:t> hormone, you should be able to tell me whether it is a nuclear hormone or a cell surface receptor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25</a:t>
            </a:fld>
            <a:endParaRPr lang="en-US"/>
          </a:p>
        </p:txBody>
      </p:sp>
    </p:spTree>
    <p:extLst>
      <p:ext uri="{BB962C8B-B14F-4D97-AF65-F5344CB8AC3E}">
        <p14:creationId xmlns:p14="http://schemas.microsoft.com/office/powerpoint/2010/main" val="287826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Finish by saying JAK/STAT mainly affects gene transcription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29</a:t>
            </a:fld>
            <a:endParaRPr lang="en-US"/>
          </a:p>
        </p:txBody>
      </p:sp>
    </p:spTree>
    <p:extLst>
      <p:ext uri="{BB962C8B-B14F-4D97-AF65-F5344CB8AC3E}">
        <p14:creationId xmlns:p14="http://schemas.microsoft.com/office/powerpoint/2010/main" val="155227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about 25 minutes</a:t>
            </a:r>
            <a:r>
              <a:rPr lang="en-US" baseline="0" dirty="0" smtClean="0"/>
              <a:t> at this point.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30</a:t>
            </a:fld>
            <a:endParaRPr lang="en-US"/>
          </a:p>
        </p:txBody>
      </p:sp>
    </p:spTree>
    <p:extLst>
      <p:ext uri="{BB962C8B-B14F-4D97-AF65-F5344CB8AC3E}">
        <p14:creationId xmlns:p14="http://schemas.microsoft.com/office/powerpoint/2010/main" val="2413744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for a </a:t>
            </a:r>
            <a:r>
              <a:rPr lang="en-US" dirty="0" err="1" smtClean="0"/>
              <a:t>Gs</a:t>
            </a:r>
            <a:r>
              <a:rPr lang="en-US" dirty="0" smtClean="0"/>
              <a:t> not a </a:t>
            </a:r>
            <a:r>
              <a:rPr lang="en-US" dirty="0" err="1" smtClean="0"/>
              <a:t>Gi</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31</a:t>
            </a:fld>
            <a:endParaRPr lang="en-US"/>
          </a:p>
        </p:txBody>
      </p:sp>
    </p:spTree>
    <p:extLst>
      <p:ext uri="{BB962C8B-B14F-4D97-AF65-F5344CB8AC3E}">
        <p14:creationId xmlns:p14="http://schemas.microsoft.com/office/powerpoint/2010/main" val="2901321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both GPCR and RTK can cause rapid changes in trafficking or enzyme</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33</a:t>
            </a:fld>
            <a:endParaRPr lang="en-US"/>
          </a:p>
        </p:txBody>
      </p:sp>
    </p:spTree>
    <p:extLst>
      <p:ext uri="{BB962C8B-B14F-4D97-AF65-F5344CB8AC3E}">
        <p14:creationId xmlns:p14="http://schemas.microsoft.com/office/powerpoint/2010/main" val="1166666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DBD – defines target,</a:t>
            </a:r>
            <a:r>
              <a:rPr lang="en-US" baseline="0" dirty="0" smtClean="0"/>
              <a:t> recognizes specific regions of DNA.  This determines which genes are activated</a:t>
            </a:r>
          </a:p>
          <a:p>
            <a:r>
              <a:rPr lang="en-US" baseline="0" dirty="0" smtClean="0"/>
              <a:t>LBD – defines ligand specificity.  If cortisol receptor was activated by testosterone, then cortisol responsive genes would be activated by testosterone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36</a:t>
            </a:fld>
            <a:endParaRPr lang="en-US"/>
          </a:p>
        </p:txBody>
      </p:sp>
    </p:spTree>
    <p:extLst>
      <p:ext uri="{BB962C8B-B14F-4D97-AF65-F5344CB8AC3E}">
        <p14:creationId xmlns:p14="http://schemas.microsoft.com/office/powerpoint/2010/main" val="13596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the upcoming clicker </a:t>
            </a:r>
            <a:r>
              <a:rPr lang="en-US" dirty="0" err="1" smtClean="0"/>
              <a:t>quizes</a:t>
            </a:r>
            <a:r>
              <a:rPr lang="en-US" dirty="0" smtClean="0"/>
              <a:t> are mostly</a:t>
            </a:r>
            <a:r>
              <a:rPr lang="en-US" baseline="0" dirty="0" smtClean="0"/>
              <a:t> to determine how much you remember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a:t>
            </a:fld>
            <a:endParaRPr lang="en-US"/>
          </a:p>
        </p:txBody>
      </p:sp>
    </p:spTree>
    <p:extLst>
      <p:ext uri="{BB962C8B-B14F-4D97-AF65-F5344CB8AC3E}">
        <p14:creationId xmlns:p14="http://schemas.microsoft.com/office/powerpoint/2010/main" val="296900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Autocrine</a:t>
            </a:r>
            <a:r>
              <a:rPr lang="en-US" dirty="0" smtClean="0"/>
              <a:t> example:</a:t>
            </a:r>
            <a:r>
              <a:rPr lang="en-US" baseline="0" dirty="0" smtClean="0"/>
              <a:t> Many cancers function by releasing a growth factor, which in turn further activates proliferation of the cell.  This is a </a:t>
            </a:r>
            <a:r>
              <a:rPr lang="en-US" b="1" baseline="0" dirty="0" smtClean="0"/>
              <a:t>POSITIVE FEEDBACK LOOP</a:t>
            </a:r>
            <a:r>
              <a:rPr lang="en-US" b="0" baseline="0" dirty="0" smtClean="0"/>
              <a: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38</a:t>
            </a:fld>
            <a:endParaRPr lang="en-US"/>
          </a:p>
        </p:txBody>
      </p:sp>
    </p:spTree>
    <p:extLst>
      <p:ext uri="{BB962C8B-B14F-4D97-AF65-F5344CB8AC3E}">
        <p14:creationId xmlns:p14="http://schemas.microsoft.com/office/powerpoint/2010/main" val="3933726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than having specific receptors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41</a:t>
            </a:fld>
            <a:endParaRPr lang="en-US"/>
          </a:p>
        </p:txBody>
      </p:sp>
    </p:spTree>
    <p:extLst>
      <p:ext uri="{BB962C8B-B14F-4D97-AF65-F5344CB8AC3E}">
        <p14:creationId xmlns:p14="http://schemas.microsoft.com/office/powerpoint/2010/main" val="4180452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(3/24/15 11:58) -----</a:t>
            </a:r>
          </a:p>
          <a:p>
            <a:r>
              <a:rPr lang="en-US"/>
              <a:t>Took 52 minutes to get to this point</a:t>
            </a:r>
          </a:p>
        </p:txBody>
      </p:sp>
      <p:sp>
        <p:nvSpPr>
          <p:cNvPr id="4" name="Slide Number Placeholder 3"/>
          <p:cNvSpPr>
            <a:spLocks noGrp="1"/>
          </p:cNvSpPr>
          <p:nvPr>
            <p:ph type="sldNum" sz="quarter" idx="10"/>
          </p:nvPr>
        </p:nvSpPr>
        <p:spPr/>
        <p:txBody>
          <a:bodyPr/>
          <a:lstStyle/>
          <a:p>
            <a:fld id="{2759183C-8BEA-E54D-9DCE-0D7EC46B16C1}" type="slidenum">
              <a:rPr lang="en-US" smtClean="0"/>
              <a:t>42</a:t>
            </a:fld>
            <a:endParaRPr lang="en-US"/>
          </a:p>
        </p:txBody>
      </p:sp>
    </p:spTree>
    <p:extLst>
      <p:ext uri="{BB962C8B-B14F-4D97-AF65-F5344CB8AC3E}">
        <p14:creationId xmlns:p14="http://schemas.microsoft.com/office/powerpoint/2010/main" val="1947081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an example of neuroendocrine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44</a:t>
            </a:fld>
            <a:endParaRPr lang="en-US"/>
          </a:p>
        </p:txBody>
      </p:sp>
    </p:spTree>
    <p:extLst>
      <p:ext uri="{BB962C8B-B14F-4D97-AF65-F5344CB8AC3E}">
        <p14:creationId xmlns:p14="http://schemas.microsoft.com/office/powerpoint/2010/main" val="291920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problems,</a:t>
            </a:r>
            <a:r>
              <a:rPr lang="en-US" baseline="0" dirty="0" smtClean="0"/>
              <a:t> </a:t>
            </a:r>
            <a:r>
              <a:rPr lang="en-US" baseline="0" dirty="0" err="1" smtClean="0"/>
              <a:t>ie</a:t>
            </a:r>
            <a:r>
              <a:rPr lang="en-US" baseline="0" dirty="0" smtClean="0"/>
              <a:t> that this loop needs an external stimulus to end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47</a:t>
            </a:fld>
            <a:endParaRPr lang="en-US"/>
          </a:p>
        </p:txBody>
      </p:sp>
    </p:spTree>
    <p:extLst>
      <p:ext uri="{BB962C8B-B14F-4D97-AF65-F5344CB8AC3E}">
        <p14:creationId xmlns:p14="http://schemas.microsoft.com/office/powerpoint/2010/main" val="3809491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ZOLTAR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50</a:t>
            </a:fld>
            <a:endParaRPr lang="en-US"/>
          </a:p>
        </p:txBody>
      </p:sp>
    </p:spTree>
    <p:extLst>
      <p:ext uri="{BB962C8B-B14F-4D97-AF65-F5344CB8AC3E}">
        <p14:creationId xmlns:p14="http://schemas.microsoft.com/office/powerpoint/2010/main" val="1582421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are some examples</a:t>
            </a:r>
            <a:r>
              <a:rPr lang="en-US" baseline="0" dirty="0" smtClean="0"/>
              <a:t> of why blood hormone levels might want to be passed along to other brain regions.  How about why the brain might want to affect hypothalamic processes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57</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Semi-permeable blood brain barrier.</a:t>
            </a:r>
          </a:p>
          <a:p>
            <a:endParaRPr lang="en-US" dirty="0" smtClean="0"/>
          </a:p>
          <a:p>
            <a:r>
              <a:rPr lang="en-US" dirty="0" smtClean="0"/>
              <a:t>Mention when transport is required, this can be another</a:t>
            </a:r>
            <a:r>
              <a:rPr lang="en-US" baseline="0" dirty="0" smtClean="0"/>
              <a:t> step in hormonal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58</a:t>
            </a:fld>
            <a:endParaRPr lang="en-US"/>
          </a:p>
        </p:txBody>
      </p:sp>
    </p:spTree>
    <p:extLst>
      <p:ext uri="{BB962C8B-B14F-4D97-AF65-F5344CB8AC3E}">
        <p14:creationId xmlns:p14="http://schemas.microsoft.com/office/powerpoint/2010/main" val="2517056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regulate</a:t>
            </a:r>
            <a:r>
              <a:rPr lang="en-US" baseline="0" dirty="0" smtClean="0"/>
              <a:t>s different processes</a:t>
            </a:r>
          </a:p>
          <a:p>
            <a:r>
              <a:rPr lang="en-US" baseline="0" dirty="0" smtClean="0"/>
              <a:t>Mention how there is no way for endocrine secretion within the hypothalamus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61</a:t>
            </a:fld>
            <a:endParaRPr lang="en-US"/>
          </a:p>
        </p:txBody>
      </p:sp>
    </p:spTree>
    <p:extLst>
      <p:ext uri="{BB962C8B-B14F-4D97-AF65-F5344CB8AC3E}">
        <p14:creationId xmlns:p14="http://schemas.microsoft.com/office/powerpoint/2010/main" val="271829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62</a:t>
            </a:fld>
            <a:endParaRPr lang="en-US"/>
          </a:p>
        </p:txBody>
      </p:sp>
    </p:spTree>
    <p:extLst>
      <p:ext uri="{BB962C8B-B14F-4D97-AF65-F5344CB8AC3E}">
        <p14:creationId xmlns:p14="http://schemas.microsoft.com/office/powerpoint/2010/main" val="93698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p>
          <a:p>
            <a:endParaRPr lang="en-US" baseline="0" dirty="0" smtClean="0"/>
          </a:p>
          <a:p>
            <a:r>
              <a:rPr lang="en-US" baseline="0" dirty="0" smtClean="0"/>
              <a:t>Two important aspects</a:t>
            </a:r>
          </a:p>
          <a:p>
            <a:pPr marL="171450" indent="-171450">
              <a:buFontTx/>
              <a:buChar char="-"/>
            </a:pPr>
            <a:r>
              <a:rPr lang="en-US" baseline="0" dirty="0" smtClean="0"/>
              <a:t>communicate metabolic status between tissues</a:t>
            </a:r>
          </a:p>
          <a:p>
            <a:pPr marL="171450" indent="-171450">
              <a:buFontTx/>
              <a:buChar char="-"/>
            </a:pPr>
            <a:r>
              <a:rPr lang="en-US" baseline="0" dirty="0" smtClean="0"/>
              <a:t>Integrate with nervous system to respond to external cues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10</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cell type is responsible for a particular</a:t>
            </a:r>
            <a:r>
              <a:rPr lang="en-US" baseline="0" dirty="0" smtClean="0"/>
              <a:t> kind of</a:t>
            </a:r>
            <a:r>
              <a:rPr lang="en-US" dirty="0" smtClean="0"/>
              <a:t> hormone secretion</a:t>
            </a:r>
          </a:p>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66</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69</a:t>
            </a:fld>
            <a:endParaRPr lang="en-US"/>
          </a:p>
        </p:txBody>
      </p:sp>
    </p:spTree>
    <p:extLst>
      <p:ext uri="{BB962C8B-B14F-4D97-AF65-F5344CB8AC3E}">
        <p14:creationId xmlns:p14="http://schemas.microsoft.com/office/powerpoint/2010/main" val="4000611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False because more vasopressin would mean more</a:t>
            </a:r>
            <a:r>
              <a:rPr lang="en-US" baseline="0" dirty="0" smtClean="0"/>
              <a:t> water retention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76</a:t>
            </a:fld>
            <a:endParaRPr lang="en-US"/>
          </a:p>
        </p:txBody>
      </p:sp>
    </p:spTree>
    <p:extLst>
      <p:ext uri="{BB962C8B-B14F-4D97-AF65-F5344CB8AC3E}">
        <p14:creationId xmlns:p14="http://schemas.microsoft.com/office/powerpoint/2010/main" val="1857688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Aldosterone promotes salt reuptake, vasopressin promotes </a:t>
            </a:r>
            <a:r>
              <a:rPr lang="en-US" smtClean="0"/>
              <a:t>water reuptake</a:t>
            </a:r>
            <a:endParaRPr lang="en-US"/>
          </a:p>
        </p:txBody>
      </p:sp>
      <p:sp>
        <p:nvSpPr>
          <p:cNvPr id="4" name="Slide Number Placeholder 3"/>
          <p:cNvSpPr>
            <a:spLocks noGrp="1"/>
          </p:cNvSpPr>
          <p:nvPr>
            <p:ph type="sldNum" sz="quarter" idx="10"/>
          </p:nvPr>
        </p:nvSpPr>
        <p:spPr/>
        <p:txBody>
          <a:bodyPr/>
          <a:lstStyle/>
          <a:p>
            <a:fld id="{2759183C-8BEA-E54D-9DCE-0D7EC46B16C1}" type="slidenum">
              <a:rPr lang="en-US" smtClean="0"/>
              <a:t>78</a:t>
            </a:fld>
            <a:endParaRPr lang="en-US"/>
          </a:p>
        </p:txBody>
      </p:sp>
    </p:spTree>
    <p:extLst>
      <p:ext uri="{BB962C8B-B14F-4D97-AF65-F5344CB8AC3E}">
        <p14:creationId xmlns:p14="http://schemas.microsoft.com/office/powerpoint/2010/main" val="937013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Aldosterone promotes salt reuptake, vasopressin promotes water reuptake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79</a:t>
            </a:fld>
            <a:endParaRPr lang="en-US"/>
          </a:p>
        </p:txBody>
      </p:sp>
    </p:spTree>
    <p:extLst>
      <p:ext uri="{BB962C8B-B14F-4D97-AF65-F5344CB8AC3E}">
        <p14:creationId xmlns:p14="http://schemas.microsoft.com/office/powerpoint/2010/main" val="937013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if water can normally</a:t>
            </a:r>
            <a:r>
              <a:rPr lang="en-US" baseline="0" dirty="0" smtClean="0"/>
              <a:t> cross the collecting duct membrane</a:t>
            </a:r>
          </a:p>
          <a:p>
            <a:endParaRPr lang="en-US" baseline="0" dirty="0" smtClean="0"/>
          </a:p>
          <a:p>
            <a:r>
              <a:rPr lang="en-US" baseline="0" dirty="0" smtClean="0"/>
              <a:t>Why does water travel this way and not that way</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81</a:t>
            </a:fld>
            <a:endParaRPr lang="en-US"/>
          </a:p>
        </p:txBody>
      </p:sp>
    </p:spTree>
    <p:extLst>
      <p:ext uri="{BB962C8B-B14F-4D97-AF65-F5344CB8AC3E}">
        <p14:creationId xmlns:p14="http://schemas.microsoft.com/office/powerpoint/2010/main" val="1845432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r>
              <a:rPr lang="en-US" baseline="0" dirty="0" smtClean="0"/>
              <a:t>.  This </a:t>
            </a:r>
            <a:r>
              <a:rPr lang="en-US" baseline="0" dirty="0" err="1" smtClean="0"/>
              <a:t>isnt</a:t>
            </a:r>
            <a:r>
              <a:rPr lang="en-US" baseline="0" dirty="0" smtClean="0"/>
              <a:t> to be confused with diabetes mellitus, but both were named due to excessive urination</a:t>
            </a:r>
          </a:p>
          <a:p>
            <a:endParaRPr lang="en-US" baseline="0" dirty="0" smtClean="0"/>
          </a:p>
          <a:p>
            <a:r>
              <a:rPr lang="en-US" baseline="0" dirty="0" smtClean="0"/>
              <a:t>This is because not enough water is pulled back in from the urine</a:t>
            </a:r>
          </a:p>
          <a:p>
            <a:endParaRPr lang="en-US" baseline="0" dirty="0" smtClean="0"/>
          </a:p>
          <a:p>
            <a:r>
              <a:rPr lang="en-US" baseline="0" dirty="0" smtClean="0"/>
              <a:t>What could cause a lack of vasopressin signaling?  Should be less secretion of vasopressin, or could be less receptor signaling, or could be increased </a:t>
            </a:r>
            <a:r>
              <a:rPr lang="en-US" baseline="0" dirty="0" err="1" smtClean="0"/>
              <a:t>vasopressinase</a:t>
            </a:r>
            <a:r>
              <a:rPr lang="en-US" baseline="0" dirty="0" smtClean="0"/>
              <a:t> (gestational)</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82</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83</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as there are </a:t>
            </a:r>
            <a:r>
              <a:rPr lang="en-US" baseline="0" dirty="0" err="1" smtClean="0"/>
              <a:t>cotnractions</a:t>
            </a:r>
            <a:r>
              <a:rPr lang="en-US" baseline="0" dirty="0" smtClean="0"/>
              <a:t>, that induces more oxytocin release.  </a:t>
            </a:r>
          </a:p>
          <a:p>
            <a:endParaRPr lang="en-US" baseline="0" dirty="0" smtClean="0"/>
          </a:p>
          <a:p>
            <a:r>
              <a:rPr lang="en-US" baseline="0" dirty="0" smtClean="0"/>
              <a:t>This is a positive feedback loop</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85</a:t>
            </a:fld>
            <a:endParaRPr lang="en-US"/>
          </a:p>
        </p:txBody>
      </p:sp>
    </p:spTree>
    <p:extLst>
      <p:ext uri="{BB962C8B-B14F-4D97-AF65-F5344CB8AC3E}">
        <p14:creationId xmlns:p14="http://schemas.microsoft.com/office/powerpoint/2010/main" val="388794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11</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same considerations for understanding endocrine factors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12</a:t>
            </a:fld>
            <a:endParaRPr lang="en-US"/>
          </a:p>
        </p:txBody>
      </p:sp>
    </p:spTree>
    <p:extLst>
      <p:ext uri="{BB962C8B-B14F-4D97-AF65-F5344CB8AC3E}">
        <p14:creationId xmlns:p14="http://schemas.microsoft.com/office/powerpoint/2010/main" val="54154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going to cover some general concepts about each of these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15</a:t>
            </a:fld>
            <a:endParaRPr lang="en-US"/>
          </a:p>
        </p:txBody>
      </p:sp>
    </p:spTree>
    <p:extLst>
      <p:ext uri="{BB962C8B-B14F-4D97-AF65-F5344CB8AC3E}">
        <p14:creationId xmlns:p14="http://schemas.microsoft.com/office/powerpoint/2010/main" val="371045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cheat sheet for each</a:t>
            </a:r>
            <a:r>
              <a:rPr lang="en-US" baseline="0" dirty="0" smtClean="0"/>
              <a:t> hormone, don</a:t>
            </a:r>
            <a:r>
              <a:rPr lang="fr-FR" baseline="0" dirty="0" smtClean="0"/>
              <a:t>’</a:t>
            </a:r>
            <a:r>
              <a:rPr lang="en-US" baseline="0" dirty="0" smtClean="0"/>
              <a:t>t need to know this for adrenaline yet.  </a:t>
            </a:r>
          </a:p>
          <a:p>
            <a:endParaRPr lang="en-US" baseline="0" dirty="0" smtClean="0"/>
          </a:p>
          <a:p>
            <a:r>
              <a:rPr lang="en-US" baseline="0" dirty="0" smtClean="0"/>
              <a:t>Will cover this again on Thursday’s lecture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16</a:t>
            </a:fld>
            <a:endParaRPr lang="en-US"/>
          </a:p>
        </p:txBody>
      </p:sp>
    </p:spTree>
    <p:extLst>
      <p:ext uri="{BB962C8B-B14F-4D97-AF65-F5344CB8AC3E}">
        <p14:creationId xmlns:p14="http://schemas.microsoft.com/office/powerpoint/2010/main" val="189682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p>
          <a:p>
            <a:endParaRPr lang="en-US" dirty="0" smtClean="0"/>
          </a:p>
          <a:p>
            <a:r>
              <a:rPr lang="en-US" dirty="0" smtClean="0"/>
              <a:t>Which one is most likely able to cross</a:t>
            </a:r>
            <a:r>
              <a:rPr lang="en-US" baseline="0" dirty="0" smtClean="0"/>
              <a:t> a plasma membrane?</a:t>
            </a:r>
          </a:p>
          <a:p>
            <a:endParaRPr lang="en-US" baseline="0" dirty="0" smtClean="0"/>
          </a:p>
          <a:p>
            <a:r>
              <a:rPr lang="en-US" baseline="0" dirty="0" smtClean="0"/>
              <a:t>What does this tell us about where the receptors are?</a:t>
            </a:r>
          </a:p>
        </p:txBody>
      </p:sp>
      <p:sp>
        <p:nvSpPr>
          <p:cNvPr id="4" name="Slide Number Placeholder 3"/>
          <p:cNvSpPr>
            <a:spLocks noGrp="1"/>
          </p:cNvSpPr>
          <p:nvPr>
            <p:ph type="sldNum" sz="quarter" idx="10"/>
          </p:nvPr>
        </p:nvSpPr>
        <p:spPr/>
        <p:txBody>
          <a:bodyPr/>
          <a:lstStyle/>
          <a:p>
            <a:fld id="{2759183C-8BEA-E54D-9DCE-0D7EC46B16C1}" type="slidenum">
              <a:rPr lang="en-US" smtClean="0"/>
              <a:t>17</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examples of exocrine secretions?</a:t>
            </a:r>
          </a:p>
          <a:p>
            <a:r>
              <a:rPr lang="en-US" dirty="0" smtClean="0"/>
              <a:t>Sweat</a:t>
            </a:r>
          </a:p>
          <a:p>
            <a:r>
              <a:rPr lang="en-US" dirty="0" smtClean="0"/>
              <a:t>Saliva</a:t>
            </a:r>
          </a:p>
          <a:p>
            <a:r>
              <a:rPr lang="en-US" dirty="0" smtClean="0"/>
              <a:t>Gall</a:t>
            </a:r>
            <a:r>
              <a:rPr lang="en-US" baseline="0" dirty="0" smtClean="0"/>
              <a:t> bladder – bile salts </a:t>
            </a:r>
          </a:p>
          <a:p>
            <a:r>
              <a:rPr lang="en-US" baseline="0" dirty="0" smtClean="0"/>
              <a:t>Pancreas – digestive enzymes (controlled by endocrine activation via gastrin/secretin/</a:t>
            </a:r>
            <a:r>
              <a:rPr lang="en-US" baseline="0" dirty="0" err="1" smtClean="0"/>
              <a:t>cholecystikinin</a:t>
            </a:r>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18</a:t>
            </a:fld>
            <a:endParaRPr lang="en-US"/>
          </a:p>
        </p:txBody>
      </p:sp>
    </p:spTree>
    <p:extLst>
      <p:ext uri="{BB962C8B-B14F-4D97-AF65-F5344CB8AC3E}">
        <p14:creationId xmlns:p14="http://schemas.microsoft.com/office/powerpoint/2010/main" val="341143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3/24/15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Layout" Target="../slideLayouts/slideLayout2.xml"/><Relationship Id="rId8" Type="http://schemas.openxmlformats.org/officeDocument/2006/relationships/image" Target="../media/image8.png"/><Relationship Id="rId1" Type="http://schemas.openxmlformats.org/officeDocument/2006/relationships/tags" Target="../tags/tag23.xml"/><Relationship Id="rId2" Type="http://schemas.openxmlformats.org/officeDocument/2006/relationships/tags" Target="../tags/tag24.xml"/></Relationships>
</file>

<file path=ppt/slides/_rels/slide14.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slideLayout" Target="../slideLayouts/slideLayout2.xml"/><Relationship Id="rId8" Type="http://schemas.openxmlformats.org/officeDocument/2006/relationships/image" Target="../media/image9.png"/><Relationship Id="rId1" Type="http://schemas.openxmlformats.org/officeDocument/2006/relationships/tags" Target="../tags/tag29.xml"/><Relationship Id="rId2" Type="http://schemas.openxmlformats.org/officeDocument/2006/relationships/tags" Target="../tags/tag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tags" Target="../tags/tag39.xml"/><Relationship Id="rId6" Type="http://schemas.openxmlformats.org/officeDocument/2006/relationships/slideLayout" Target="../slideLayouts/slideLayout2.xml"/><Relationship Id="rId7" Type="http://schemas.openxmlformats.org/officeDocument/2006/relationships/image" Target="../media/image17.png"/><Relationship Id="rId1" Type="http://schemas.openxmlformats.org/officeDocument/2006/relationships/tags" Target="../tags/tag35.xml"/><Relationship Id="rId2" Type="http://schemas.openxmlformats.org/officeDocument/2006/relationships/tags" Target="../tags/tag36.xml"/></Relationships>
</file>

<file path=ppt/slides/_rels/slide27.xml.rels><?xml version="1.0" encoding="UTF-8" standalone="yes"?>
<Relationships xmlns="http://schemas.openxmlformats.org/package/2006/relationships"><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6" Type="http://schemas.openxmlformats.org/officeDocument/2006/relationships/tags" Target="../tags/tag45.xml"/><Relationship Id="rId7" Type="http://schemas.openxmlformats.org/officeDocument/2006/relationships/slideLayout" Target="../slideLayouts/slideLayout2.xml"/><Relationship Id="rId8" Type="http://schemas.openxmlformats.org/officeDocument/2006/relationships/image" Target="../media/image18.png"/><Relationship Id="rId1" Type="http://schemas.openxmlformats.org/officeDocument/2006/relationships/tags" Target="../tags/tag40.xml"/><Relationship Id="rId2" Type="http://schemas.openxmlformats.org/officeDocument/2006/relationships/tags" Target="../tags/tag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tags" Target="../tags/tag50.xml"/><Relationship Id="rId6" Type="http://schemas.openxmlformats.org/officeDocument/2006/relationships/tags" Target="../tags/tag51.xml"/><Relationship Id="rId7" Type="http://schemas.openxmlformats.org/officeDocument/2006/relationships/slideLayout" Target="../slideLayouts/slideLayout2.xml"/><Relationship Id="rId8" Type="http://schemas.openxmlformats.org/officeDocument/2006/relationships/image" Target="../media/image22.png"/><Relationship Id="rId1" Type="http://schemas.openxmlformats.org/officeDocument/2006/relationships/tags" Target="../tags/tag46.xml"/><Relationship Id="rId2" Type="http://schemas.openxmlformats.org/officeDocument/2006/relationships/tags" Target="../tags/tag4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tags" Target="../tags/tag56.xml"/><Relationship Id="rId6" Type="http://schemas.openxmlformats.org/officeDocument/2006/relationships/slideLayout" Target="../slideLayouts/slideLayout2.xml"/><Relationship Id="rId7" Type="http://schemas.openxmlformats.org/officeDocument/2006/relationships/image" Target="../media/image26.png"/><Relationship Id="rId1" Type="http://schemas.openxmlformats.org/officeDocument/2006/relationships/tags" Target="../tags/tag52.xml"/><Relationship Id="rId2" Type="http://schemas.openxmlformats.org/officeDocument/2006/relationships/tags" Target="../tags/tag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tags" Target="../tags/tag61.xml"/><Relationship Id="rId6" Type="http://schemas.openxmlformats.org/officeDocument/2006/relationships/slideLayout" Target="../slideLayouts/slideLayout2.xml"/><Relationship Id="rId7" Type="http://schemas.openxmlformats.org/officeDocument/2006/relationships/image" Target="../media/image28.png"/><Relationship Id="rId1" Type="http://schemas.openxmlformats.org/officeDocument/2006/relationships/tags" Target="../tags/tag57.xml"/><Relationship Id="rId2" Type="http://schemas.openxmlformats.org/officeDocument/2006/relationships/tags" Target="../tags/tag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slideLayout" Target="../slideLayouts/slideLayout2.xml"/><Relationship Id="rId8" Type="http://schemas.openxmlformats.org/officeDocument/2006/relationships/image" Target="../media/image29.png"/><Relationship Id="rId1" Type="http://schemas.openxmlformats.org/officeDocument/2006/relationships/tags" Target="../tags/tag62.xml"/><Relationship Id="rId2" Type="http://schemas.openxmlformats.org/officeDocument/2006/relationships/tags" Target="../tags/tag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slideLayout" Target="../slideLayouts/slideLayout2.xml"/><Relationship Id="rId7" Type="http://schemas.openxmlformats.org/officeDocument/2006/relationships/image" Target="../media/image36.png"/><Relationship Id="rId1" Type="http://schemas.openxmlformats.org/officeDocument/2006/relationships/tags" Target="../tags/tag68.xml"/><Relationship Id="rId2" Type="http://schemas.openxmlformats.org/officeDocument/2006/relationships/tags" Target="../tags/tag69.xml"/></Relationships>
</file>

<file path=ppt/slides/_rels/slide53.xml.rels><?xml version="1.0" encoding="UTF-8" standalone="yes"?>
<Relationships xmlns="http://schemas.openxmlformats.org/package/2006/relationships"><Relationship Id="rId3" Type="http://schemas.openxmlformats.org/officeDocument/2006/relationships/tags" Target="../tags/tag75.xml"/><Relationship Id="rId4" Type="http://schemas.openxmlformats.org/officeDocument/2006/relationships/tags" Target="../tags/tag76.xml"/><Relationship Id="rId5" Type="http://schemas.openxmlformats.org/officeDocument/2006/relationships/tags" Target="../tags/tag77.xml"/><Relationship Id="rId6" Type="http://schemas.openxmlformats.org/officeDocument/2006/relationships/slideLayout" Target="../slideLayouts/slideLayout2.xml"/><Relationship Id="rId7" Type="http://schemas.openxmlformats.org/officeDocument/2006/relationships/image" Target="../media/image37.png"/><Relationship Id="rId1" Type="http://schemas.openxmlformats.org/officeDocument/2006/relationships/tags" Target="../tags/tag73.xml"/><Relationship Id="rId2" Type="http://schemas.openxmlformats.org/officeDocument/2006/relationships/tags" Target="../tags/tag7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tags" Target="../tags/tag80.xml"/><Relationship Id="rId4" Type="http://schemas.openxmlformats.org/officeDocument/2006/relationships/tags" Target="../tags/tag81.xml"/><Relationship Id="rId5" Type="http://schemas.openxmlformats.org/officeDocument/2006/relationships/tags" Target="../tags/tag82.xml"/><Relationship Id="rId6" Type="http://schemas.openxmlformats.org/officeDocument/2006/relationships/slideLayout" Target="../slideLayouts/slideLayout2.xml"/><Relationship Id="rId7" Type="http://schemas.openxmlformats.org/officeDocument/2006/relationships/image" Target="../media/image41.png"/><Relationship Id="rId1" Type="http://schemas.openxmlformats.org/officeDocument/2006/relationships/tags" Target="../tags/tag78.xml"/><Relationship Id="rId2" Type="http://schemas.openxmlformats.org/officeDocument/2006/relationships/tags" Target="../tags/tag79.xml"/></Relationships>
</file>

<file path=ppt/slides/_rels/slide6.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image" Target="../media/image3.png"/><Relationship Id="rId1" Type="http://schemas.openxmlformats.org/officeDocument/2006/relationships/tags" Target="../tags/tag5.xml"/><Relationship Id="rId2" Type="http://schemas.openxmlformats.org/officeDocument/2006/relationships/tags" Target="../tags/tag6.xml"/></Relationships>
</file>

<file path=ppt/slides/_rels/slide60.xml.rels><?xml version="1.0" encoding="UTF-8" standalone="yes"?>
<Relationships xmlns="http://schemas.openxmlformats.org/package/2006/relationships"><Relationship Id="rId3" Type="http://schemas.openxmlformats.org/officeDocument/2006/relationships/tags" Target="../tags/tag85.xml"/><Relationship Id="rId4" Type="http://schemas.openxmlformats.org/officeDocument/2006/relationships/tags" Target="../tags/tag86.xml"/><Relationship Id="rId5" Type="http://schemas.openxmlformats.org/officeDocument/2006/relationships/tags" Target="../tags/tag87.xml"/><Relationship Id="rId6" Type="http://schemas.openxmlformats.org/officeDocument/2006/relationships/tags" Target="../tags/tag88.xml"/><Relationship Id="rId7" Type="http://schemas.openxmlformats.org/officeDocument/2006/relationships/slideLayout" Target="../slideLayouts/slideLayout2.xml"/><Relationship Id="rId8" Type="http://schemas.openxmlformats.org/officeDocument/2006/relationships/image" Target="../media/image42.png"/><Relationship Id="rId1" Type="http://schemas.openxmlformats.org/officeDocument/2006/relationships/tags" Target="../tags/tag83.xml"/><Relationship Id="rId2" Type="http://schemas.openxmlformats.org/officeDocument/2006/relationships/tags" Target="../tags/tag8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tags" Target="../tags/tag93.xml"/><Relationship Id="rId6" Type="http://schemas.openxmlformats.org/officeDocument/2006/relationships/tags" Target="../tags/tag94.xml"/><Relationship Id="rId7" Type="http://schemas.openxmlformats.org/officeDocument/2006/relationships/slideLayout" Target="../slideLayouts/slideLayout2.xml"/><Relationship Id="rId8" Type="http://schemas.openxmlformats.org/officeDocument/2006/relationships/image" Target="../media/image46.png"/><Relationship Id="rId1" Type="http://schemas.openxmlformats.org/officeDocument/2006/relationships/tags" Target="../tags/tag89.xml"/><Relationship Id="rId2" Type="http://schemas.openxmlformats.org/officeDocument/2006/relationships/tags" Target="../tags/tag90.xml"/></Relationships>
</file>

<file path=ppt/slides/_rels/slide64.xml.rels><?xml version="1.0" encoding="UTF-8" standalone="yes"?>
<Relationships xmlns="http://schemas.openxmlformats.org/package/2006/relationships"><Relationship Id="rId3" Type="http://schemas.openxmlformats.org/officeDocument/2006/relationships/tags" Target="../tags/tag97.xml"/><Relationship Id="rId4" Type="http://schemas.openxmlformats.org/officeDocument/2006/relationships/tags" Target="../tags/tag98.xml"/><Relationship Id="rId5" Type="http://schemas.openxmlformats.org/officeDocument/2006/relationships/tags" Target="../tags/tag99.xml"/><Relationship Id="rId6" Type="http://schemas.openxmlformats.org/officeDocument/2006/relationships/slideLayout" Target="../slideLayouts/slideLayout2.xml"/><Relationship Id="rId7" Type="http://schemas.openxmlformats.org/officeDocument/2006/relationships/image" Target="../media/image47.png"/><Relationship Id="rId1" Type="http://schemas.openxmlformats.org/officeDocument/2006/relationships/tags" Target="../tags/tag95.xml"/><Relationship Id="rId2" Type="http://schemas.openxmlformats.org/officeDocument/2006/relationships/tags" Target="../tags/tag96.xml"/></Relationships>
</file>

<file path=ppt/slides/_rels/slide65.xml.rels><?xml version="1.0" encoding="UTF-8" standalone="yes"?>
<Relationships xmlns="http://schemas.openxmlformats.org/package/2006/relationships"><Relationship Id="rId3" Type="http://schemas.openxmlformats.org/officeDocument/2006/relationships/tags" Target="../tags/tag102.xml"/><Relationship Id="rId4" Type="http://schemas.openxmlformats.org/officeDocument/2006/relationships/tags" Target="../tags/tag103.xml"/><Relationship Id="rId5" Type="http://schemas.openxmlformats.org/officeDocument/2006/relationships/tags" Target="../tags/tag104.xml"/><Relationship Id="rId6" Type="http://schemas.openxmlformats.org/officeDocument/2006/relationships/tags" Target="../tags/tag105.xml"/><Relationship Id="rId7" Type="http://schemas.openxmlformats.org/officeDocument/2006/relationships/slideLayout" Target="../slideLayouts/slideLayout2.xml"/><Relationship Id="rId8" Type="http://schemas.openxmlformats.org/officeDocument/2006/relationships/image" Target="../media/image48.png"/><Relationship Id="rId1" Type="http://schemas.openxmlformats.org/officeDocument/2006/relationships/tags" Target="../tags/tag100.xml"/><Relationship Id="rId2" Type="http://schemas.openxmlformats.org/officeDocument/2006/relationships/tags" Target="../tags/tag101.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7.xml.rels><?xml version="1.0" encoding="UTF-8" standalone="yes"?>
<Relationships xmlns="http://schemas.openxmlformats.org/package/2006/relationships"><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slideLayout" Target="../slideLayouts/slideLayout2.xml"/><Relationship Id="rId6" Type="http://schemas.openxmlformats.org/officeDocument/2006/relationships/image" Target="../media/image51.png"/><Relationship Id="rId1" Type="http://schemas.openxmlformats.org/officeDocument/2006/relationships/tags" Target="../tags/tag106.xml"/><Relationship Id="rId2" Type="http://schemas.openxmlformats.org/officeDocument/2006/relationships/tags" Target="../tags/tag107.xml"/></Relationships>
</file>

<file path=ppt/slides/_rels/slide68.xml.rels><?xml version="1.0" encoding="UTF-8" standalone="yes"?>
<Relationships xmlns="http://schemas.openxmlformats.org/package/2006/relationships"><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slideLayout" Target="../slideLayouts/slideLayout2.xml"/><Relationship Id="rId7" Type="http://schemas.openxmlformats.org/officeDocument/2006/relationships/image" Target="../media/image52.png"/><Relationship Id="rId1" Type="http://schemas.openxmlformats.org/officeDocument/2006/relationships/tags" Target="../tags/tag110.xml"/><Relationship Id="rId2" Type="http://schemas.openxmlformats.org/officeDocument/2006/relationships/tags" Target="../tags/tag1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tags" Target="../tags/tag16.xml"/><Relationship Id="rId7" Type="http://schemas.openxmlformats.org/officeDocument/2006/relationships/slideLayout" Target="../slideLayouts/slideLayout2.xml"/><Relationship Id="rId8" Type="http://schemas.openxmlformats.org/officeDocument/2006/relationships/image" Target="../media/image4.png"/><Relationship Id="rId1" Type="http://schemas.openxmlformats.org/officeDocument/2006/relationships/tags" Target="../tags/tag11.xml"/><Relationship Id="rId2" Type="http://schemas.openxmlformats.org/officeDocument/2006/relationships/tags" Target="../tags/tag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tags" Target="../tags/tag117.xml"/><Relationship Id="rId4" Type="http://schemas.openxmlformats.org/officeDocument/2006/relationships/tags" Target="../tags/tag118.xml"/><Relationship Id="rId5" Type="http://schemas.openxmlformats.org/officeDocument/2006/relationships/tags" Target="../tags/tag119.xml"/><Relationship Id="rId6" Type="http://schemas.openxmlformats.org/officeDocument/2006/relationships/slideLayout" Target="../slideLayouts/slideLayout2.xml"/><Relationship Id="rId7" Type="http://schemas.openxmlformats.org/officeDocument/2006/relationships/image" Target="../media/image57.png"/><Relationship Id="rId1" Type="http://schemas.openxmlformats.org/officeDocument/2006/relationships/tags" Target="../tags/tag115.xml"/><Relationship Id="rId2" Type="http://schemas.openxmlformats.org/officeDocument/2006/relationships/tags" Target="../tags/tag116.xml"/></Relationships>
</file>

<file path=ppt/slides/_rels/slide76.xml.rels><?xml version="1.0" encoding="UTF-8" standalone="yes"?>
<Relationships xmlns="http://schemas.openxmlformats.org/package/2006/relationships"><Relationship Id="rId3" Type="http://schemas.openxmlformats.org/officeDocument/2006/relationships/tags" Target="../tags/tag122.xml"/><Relationship Id="rId4" Type="http://schemas.openxmlformats.org/officeDocument/2006/relationships/tags" Target="../tags/tag123.xml"/><Relationship Id="rId5" Type="http://schemas.openxmlformats.org/officeDocument/2006/relationships/tags" Target="../tags/tag124.xml"/><Relationship Id="rId6" Type="http://schemas.openxmlformats.org/officeDocument/2006/relationships/slideLayout" Target="../slideLayouts/slideLayout2.xml"/><Relationship Id="rId7" Type="http://schemas.openxmlformats.org/officeDocument/2006/relationships/notesSlide" Target="../notesSlides/notesSlide32.xml"/><Relationship Id="rId8" Type="http://schemas.openxmlformats.org/officeDocument/2006/relationships/image" Target="../media/image58.png"/><Relationship Id="rId1" Type="http://schemas.openxmlformats.org/officeDocument/2006/relationships/tags" Target="../tags/tag120.xml"/><Relationship Id="rId2" Type="http://schemas.openxmlformats.org/officeDocument/2006/relationships/tags" Target="../tags/tag1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tags" Target="../tags/tag127.xml"/><Relationship Id="rId4" Type="http://schemas.openxmlformats.org/officeDocument/2006/relationships/tags" Target="../tags/tag128.xml"/><Relationship Id="rId5" Type="http://schemas.openxmlformats.org/officeDocument/2006/relationships/slideLayout" Target="../slideLayouts/slideLayout2.xml"/><Relationship Id="rId6" Type="http://schemas.openxmlformats.org/officeDocument/2006/relationships/notesSlide" Target="../notesSlides/notesSlide33.xml"/><Relationship Id="rId7" Type="http://schemas.openxmlformats.org/officeDocument/2006/relationships/image" Target="../media/image61.png"/><Relationship Id="rId1" Type="http://schemas.openxmlformats.org/officeDocument/2006/relationships/tags" Target="../tags/tag125.xml"/><Relationship Id="rId2" Type="http://schemas.openxmlformats.org/officeDocument/2006/relationships/tags" Target="../tags/tag126.xml"/></Relationships>
</file>

<file path=ppt/slides/_rels/slide79.xml.rels><?xml version="1.0" encoding="UTF-8" standalone="yes"?>
<Relationships xmlns="http://schemas.openxmlformats.org/package/2006/relationships"><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tags" Target="../tags/tag133.xml"/><Relationship Id="rId6" Type="http://schemas.openxmlformats.org/officeDocument/2006/relationships/slideLayout" Target="../slideLayouts/slideLayout2.xml"/><Relationship Id="rId7" Type="http://schemas.openxmlformats.org/officeDocument/2006/relationships/notesSlide" Target="../notesSlides/notesSlide34.xml"/><Relationship Id="rId8" Type="http://schemas.openxmlformats.org/officeDocument/2006/relationships/image" Target="../media/image61.png"/><Relationship Id="rId1" Type="http://schemas.openxmlformats.org/officeDocument/2006/relationships/tags" Target="../tags/tag129.xml"/><Relationship Id="rId2" Type="http://schemas.openxmlformats.org/officeDocument/2006/relationships/tags" Target="../tags/tag130.xml"/></Relationships>
</file>

<file path=ppt/slides/_rels/slide8.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slideLayout" Target="../slideLayouts/slideLayout2.xml"/><Relationship Id="rId8" Type="http://schemas.openxmlformats.org/officeDocument/2006/relationships/image" Target="../media/image5.png"/><Relationship Id="rId1" Type="http://schemas.openxmlformats.org/officeDocument/2006/relationships/tags" Target="../tags/tag17.xml"/><Relationship Id="rId2" Type="http://schemas.openxmlformats.org/officeDocument/2006/relationships/tags" Target="../tags/tag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6202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When the fight or flight response increases blood flow to muscles, what is the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Renin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1" name="TPChart" descr="38C7476DBE3D42C29BD1A812FCC0963DChart20150324102056674.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1645920"/>
            <a:ext cx="1920280"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What cells respond to that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Cardiac muscle</a:t>
            </a:r>
          </a:p>
          <a:p>
            <a:pPr marL="514350" indent="-514350" eaLnBrk="1" hangingPunct="1">
              <a:buFont typeface="Arial" charset="0"/>
              <a:buAutoNum type="alphaUcPeriod"/>
            </a:pPr>
            <a:r>
              <a:rPr lang="en-US" dirty="0" smtClean="0">
                <a:latin typeface="Calibri" charset="0"/>
                <a:ea typeface="MS PGothic" charset="0"/>
              </a:rPr>
              <a:t>Skeletal muscle</a:t>
            </a:r>
          </a:p>
          <a:p>
            <a:pPr marL="514350" indent="-514350" eaLnBrk="1" hangingPunct="1">
              <a:buFont typeface="Arial" charset="0"/>
              <a:buAutoNum type="alphaUcPeriod"/>
            </a:pPr>
            <a:r>
              <a:rPr lang="en-US" dirty="0" smtClean="0">
                <a:latin typeface="Calibri" charset="0"/>
                <a:ea typeface="MS PGothic" charset="0"/>
              </a:rPr>
              <a:t>Vascular smooth muscle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2" name="TPChart" descr="8758B27837B84A34AC0E9B9922937F35Chart2015032410213698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379171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we need to know about a hormone?</a:t>
            </a:r>
            <a:endParaRPr lang="en-US" dirty="0"/>
          </a:p>
        </p:txBody>
      </p:sp>
      <p:sp>
        <p:nvSpPr>
          <p:cNvPr id="5" name="Content Placeholder 4"/>
          <p:cNvSpPr>
            <a:spLocks noGrp="1"/>
          </p:cNvSpPr>
          <p:nvPr>
            <p:ph idx="1"/>
          </p:nvPr>
        </p:nvSpPr>
        <p:spPr/>
        <p:txBody>
          <a:bodyPr/>
          <a:lstStyle/>
          <a:p>
            <a:r>
              <a:rPr lang="en-US" dirty="0" smtClean="0"/>
              <a:t>What kind of chemical is it?</a:t>
            </a:r>
          </a:p>
          <a:p>
            <a:r>
              <a:rPr lang="en-US" dirty="0" smtClean="0"/>
              <a:t>Where 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61066876"/>
              </p:ext>
            </p:extLst>
          </p:nvPr>
        </p:nvGraphicFramePr>
        <p:xfrm>
          <a:off x="457200" y="1582616"/>
          <a:ext cx="8553117" cy="543051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kind of chemical is it?</a:t>
                      </a:r>
                      <a:endParaRPr lang="en-US" b="1" dirty="0"/>
                    </a:p>
                  </a:txBody>
                  <a:tcPr/>
                </a:tc>
                <a:tc>
                  <a:txBody>
                    <a:bodyPr/>
                    <a:lstStyle/>
                    <a:p>
                      <a:r>
                        <a:rPr lang="en-US" b="0" dirty="0" smtClean="0"/>
                        <a:t>Biogenic</a:t>
                      </a:r>
                      <a:r>
                        <a:rPr lang="en-US" b="0" baseline="0" dirty="0" smtClean="0"/>
                        <a:t> Amine</a:t>
                      </a:r>
                      <a:endParaRPr lang="en-US" b="0" dirty="0"/>
                    </a:p>
                  </a:txBody>
                  <a:tcPr/>
                </a:tc>
                <a:tc>
                  <a:txBody>
                    <a:bodyPr/>
                    <a:lstStyle/>
                    <a:p>
                      <a:r>
                        <a:rPr lang="en-US" b="0" dirty="0" smtClean="0"/>
                        <a:t>Tyrosine</a:t>
                      </a:r>
                      <a:r>
                        <a:rPr lang="en-US" b="0" baseline="0" dirty="0" smtClean="0"/>
                        <a:t> Derivative</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Endocrine </a:t>
            </a:r>
            <a:r>
              <a:rPr lang="en-US" dirty="0" err="1" smtClean="0"/>
              <a:t>vs</a:t>
            </a:r>
            <a:r>
              <a:rPr lang="en-US" dirty="0" smtClean="0"/>
              <a:t> Exocrine</a:t>
            </a:r>
            <a:endParaRPr lang="en-US" dirty="0"/>
          </a:p>
        </p:txBody>
      </p:sp>
      <p:pic>
        <p:nvPicPr>
          <p:cNvPr id="4" name="Picture 3"/>
          <p:cNvPicPr>
            <a:picLocks noChangeAspect="1"/>
          </p:cNvPicPr>
          <p:nvPr/>
        </p:nvPicPr>
        <p:blipFill>
          <a:blip r:embed="rId3"/>
          <a:stretch>
            <a:fillRect/>
          </a:stretch>
        </p:blipFill>
        <p:spPr>
          <a:xfrm>
            <a:off x="588817" y="1618671"/>
            <a:ext cx="7525539" cy="3311237"/>
          </a:xfrm>
          <a:prstGeom prst="rect">
            <a:avLst/>
          </a:prstGeom>
        </p:spPr>
      </p:pic>
    </p:spTree>
    <p:extLst>
      <p:ext uri="{BB962C8B-B14F-4D97-AF65-F5344CB8AC3E}">
        <p14:creationId xmlns:p14="http://schemas.microsoft.com/office/powerpoint/2010/main" val="5047969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Neuroendocrine Secretions</a:t>
            </a:r>
            <a:endParaRPr lang="en-US" dirty="0"/>
          </a:p>
        </p:txBody>
      </p:sp>
      <p:pic>
        <p:nvPicPr>
          <p:cNvPr id="4" name="Picture 3"/>
          <p:cNvPicPr>
            <a:picLocks noChangeAspect="1"/>
          </p:cNvPicPr>
          <p:nvPr/>
        </p:nvPicPr>
        <p:blipFill>
          <a:blip r:embed="rId2"/>
          <a:stretch>
            <a:fillRect/>
          </a:stretch>
        </p:blipFill>
        <p:spPr>
          <a:xfrm>
            <a:off x="0" y="1701800"/>
            <a:ext cx="9144000" cy="3450566"/>
          </a:xfrm>
          <a:prstGeom prst="rect">
            <a:avLst/>
          </a:prstGeom>
        </p:spPr>
      </p:pic>
    </p:spTree>
    <p:extLst>
      <p:ext uri="{BB962C8B-B14F-4D97-AF65-F5344CB8AC3E}">
        <p14:creationId xmlns:p14="http://schemas.microsoft.com/office/powerpoint/2010/main" val="12105426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Clicker Test: Press “A”</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a:t>
            </a:r>
          </a:p>
          <a:p>
            <a:pPr marL="514350" indent="-514350" eaLnBrk="1" hangingPunct="1">
              <a:buFont typeface="Arial" charset="0"/>
              <a:buAutoNum type="alphaUcPeriod"/>
            </a:pPr>
            <a:r>
              <a:rPr lang="en-US" dirty="0" smtClean="0">
                <a:latin typeface="Calibri" charset="0"/>
                <a:ea typeface="MS PGothic" charset="0"/>
              </a:rPr>
              <a:t>B</a:t>
            </a:r>
          </a:p>
          <a:p>
            <a:pPr marL="514350" indent="-514350" eaLnBrk="1" hangingPunct="1">
              <a:buFont typeface="Arial" charset="0"/>
              <a:buAutoNum type="alphaUcPeriod"/>
            </a:pPr>
            <a:r>
              <a:rPr lang="en-US" dirty="0" smtClean="0">
                <a:latin typeface="Calibri" charset="0"/>
                <a:ea typeface="MS PGothic" charset="0"/>
              </a:rPr>
              <a:t>C</a:t>
            </a:r>
          </a:p>
          <a:p>
            <a:pPr marL="514350" indent="-514350" eaLnBrk="1" hangingPunct="1">
              <a:buFont typeface="Arial" charset="0"/>
              <a:buAutoNum type="alphaUcPeriod"/>
            </a:pPr>
            <a:r>
              <a:rPr lang="en-US" dirty="0" smtClean="0">
                <a:latin typeface="Calibri" charset="0"/>
                <a:ea typeface="MS PGothic" charset="0"/>
              </a:rPr>
              <a:t>D</a:t>
            </a:r>
            <a:endParaRPr lang="en-US" dirty="0">
              <a:latin typeface="Calibri" charset="0"/>
              <a:ea typeface="MS PGothic" charset="0"/>
            </a:endParaRPr>
          </a:p>
        </p:txBody>
      </p:sp>
      <p:pic>
        <p:nvPicPr>
          <p:cNvPr id="15" name="TPChart" descr="DFAC3DF6B88545E697CFAA141E67AC1DChart20150324100702009.png" hidden="1"/>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Basal </a:t>
            </a:r>
            <a:r>
              <a:rPr lang="en-US" dirty="0" err="1" smtClean="0"/>
              <a:t>vs</a:t>
            </a:r>
            <a:r>
              <a:rPr lang="en-US" dirty="0" smtClean="0"/>
              <a:t> Stimulated Secretion</a:t>
            </a:r>
            <a:endParaRPr lang="en-US" dirty="0"/>
          </a:p>
        </p:txBody>
      </p:sp>
      <p:pic>
        <p:nvPicPr>
          <p:cNvPr id="4" name="Picture 3"/>
          <p:cNvPicPr>
            <a:picLocks noChangeAspect="1"/>
          </p:cNvPicPr>
          <p:nvPr/>
        </p:nvPicPr>
        <p:blipFill>
          <a:blip r:embed="rId2"/>
          <a:stretch>
            <a:fillRect/>
          </a:stretch>
        </p:blipFill>
        <p:spPr>
          <a:xfrm>
            <a:off x="2803237" y="1417638"/>
            <a:ext cx="3651087" cy="5440362"/>
          </a:xfrm>
          <a:prstGeom prst="rect">
            <a:avLst/>
          </a:prstGeom>
        </p:spPr>
      </p:pic>
    </p:spTree>
    <p:extLst>
      <p:ext uri="{BB962C8B-B14F-4D97-AF65-F5344CB8AC3E}">
        <p14:creationId xmlns:p14="http://schemas.microsoft.com/office/powerpoint/2010/main" val="32064102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Hormones Affect Cells?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Activate or inactivate specific proteins</a:t>
            </a:r>
          </a:p>
          <a:p>
            <a:pPr marL="514350" indent="-514350">
              <a:buFont typeface="+mj-lt"/>
              <a:buAutoNum type="arabicPeriod"/>
            </a:pPr>
            <a:r>
              <a:rPr lang="en-US" dirty="0" smtClean="0"/>
              <a:t>Traffic things around in the cell</a:t>
            </a:r>
          </a:p>
          <a:p>
            <a:pPr marL="514350" indent="-514350">
              <a:buFont typeface="+mj-lt"/>
              <a:buAutoNum type="arabicPeriod"/>
            </a:pPr>
            <a:r>
              <a:rPr lang="en-US" dirty="0" smtClean="0"/>
              <a:t>Generate new mRNA/proteins</a:t>
            </a:r>
            <a:endParaRPr lang="en-US" dirty="0"/>
          </a:p>
        </p:txBody>
      </p:sp>
    </p:spTree>
    <p:extLst>
      <p:ext uri="{BB962C8B-B14F-4D97-AF65-F5344CB8AC3E}">
        <p14:creationId xmlns:p14="http://schemas.microsoft.com/office/powerpoint/2010/main" val="1874871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a:bodyPr>
          <a:lstStyle/>
          <a:p>
            <a:r>
              <a:rPr lang="en-US" dirty="0" smtClean="0"/>
              <a:t>What Kinds of Receptors Are There?</a:t>
            </a:r>
            <a:endParaRPr lang="en-US" dirty="0"/>
          </a:p>
        </p:txBody>
      </p:sp>
      <p:pic>
        <p:nvPicPr>
          <p:cNvPr id="4" name="Picture 3"/>
          <p:cNvPicPr>
            <a:picLocks noChangeAspect="1"/>
          </p:cNvPicPr>
          <p:nvPr/>
        </p:nvPicPr>
        <p:blipFill rotWithShape="1">
          <a:blip r:embed="rId3"/>
          <a:srcRect t="10204"/>
          <a:stretch/>
        </p:blipFill>
        <p:spPr>
          <a:xfrm>
            <a:off x="655053" y="1847272"/>
            <a:ext cx="7980947" cy="4347553"/>
          </a:xfrm>
          <a:prstGeom prst="rect">
            <a:avLst/>
          </a:prstGeom>
        </p:spPr>
      </p:pic>
      <p:sp>
        <p:nvSpPr>
          <p:cNvPr id="3" name="Rectangle 2"/>
          <p:cNvSpPr/>
          <p:nvPr/>
        </p:nvSpPr>
        <p:spPr>
          <a:xfrm>
            <a:off x="3302000" y="1189182"/>
            <a:ext cx="2678545" cy="431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5053" y="5299365"/>
            <a:ext cx="7980947" cy="13993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512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19" name="TPChart" descr="E99CEC2BD9144061B0E9B748A82CC125Chart20150324104219264.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19" name="TPChart" descr="8A21D1901FDA4C77961379518A168715Chart20150324095807841.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hidden="1"/>
          <p:cNvSpPr/>
          <p:nvPr>
            <p:custDataLst>
              <p:tags r:id="rId4"/>
            </p:custDataLst>
          </p:nvPr>
        </p:nvSpPr>
        <p:spPr>
          <a:xfrm>
            <a:off x="1037590" y="4767072"/>
            <a:ext cx="2899569"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2456720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a:t>
            </a:r>
            <a:r>
              <a:rPr lang="en-US" dirty="0" smtClean="0">
                <a:latin typeface="Symbol" charset="2"/>
                <a:cs typeface="Symbol" charset="2"/>
              </a:rPr>
              <a:t>b-</a:t>
            </a:r>
            <a:r>
              <a:rPr lang="en-US" dirty="0" smtClean="0"/>
              <a:t>AR</a:t>
            </a:r>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blinds(horizontal)">
                                      <p:cBhvr>
                                        <p:cTn id="30" dur="500"/>
                                        <p:tgtEl>
                                          <p:spTgt spid="8">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blinds(horizontal)">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blinds(horizontal)">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blinds(horizontal)">
                                      <p:cBhvr>
                                        <p:cTn id="48" dur="5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blinds(horizontal)">
                                      <p:cBhvr>
                                        <p:cTn id="53" dur="500"/>
                                        <p:tgtEl>
                                          <p:spTgt spid="10">
                                            <p:txEl>
                                              <p:pRg st="0" end="0"/>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blinds(horizontal)">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animEffect transition="in" filter="blinds(horizontal)">
                                      <p:cBhvr>
                                        <p:cTn id="61" dur="500"/>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blinds(horizontal)">
                                      <p:cBhvr>
                                        <p:cTn id="66" dur="500"/>
                                        <p:tgtEl>
                                          <p:spTgt spid="1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
                                            <p:txEl>
                                              <p:pRg st="3" end="3"/>
                                            </p:txEl>
                                          </p:spTgt>
                                        </p:tgtEl>
                                        <p:attrNameLst>
                                          <p:attrName>style.visibility</p:attrName>
                                        </p:attrNameLst>
                                      </p:cBhvr>
                                      <p:to>
                                        <p:strVal val="visible"/>
                                      </p:to>
                                    </p:set>
                                    <p:animEffect transition="in" filter="blinds(horizontal)">
                                      <p:cBhvr>
                                        <p:cTn id="7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build="p"/>
      <p:bldP spid="9" grpId="0" build="p"/>
      <p:bldP spid="10" grpId="0" build="p"/>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0000" lnSpcReduction="20000"/>
          </a:bodyPr>
          <a:lstStyle/>
          <a:p>
            <a:r>
              <a:rPr lang="en-US" dirty="0" smtClean="0"/>
              <a:t>Diabetes (Insulin Insufficiency/Resistance)</a:t>
            </a:r>
          </a:p>
          <a:p>
            <a:pPr lvl="1"/>
            <a:r>
              <a:rPr lang="en-US" dirty="0" smtClean="0"/>
              <a:t>Periodontitis</a:t>
            </a:r>
          </a:p>
          <a:p>
            <a:pPr lvl="1"/>
            <a:r>
              <a:rPr lang="en-US" dirty="0" err="1" smtClean="0"/>
              <a:t>Mucusal</a:t>
            </a:r>
            <a:r>
              <a:rPr lang="en-US" dirty="0" smtClean="0"/>
              <a:t> disease</a:t>
            </a:r>
          </a:p>
          <a:p>
            <a:pPr lvl="1"/>
            <a:r>
              <a:rPr lang="en-US" dirty="0" smtClean="0"/>
              <a:t>Altered taste</a:t>
            </a:r>
          </a:p>
          <a:p>
            <a:pPr lvl="1"/>
            <a:r>
              <a:rPr lang="en-US" dirty="0" smtClean="0"/>
              <a:t>Parotid gland </a:t>
            </a:r>
            <a:r>
              <a:rPr lang="en-US" dirty="0" err="1" smtClean="0"/>
              <a:t>enlargent</a:t>
            </a:r>
            <a:endParaRPr lang="en-US" dirty="0" smtClean="0"/>
          </a:p>
          <a:p>
            <a:pPr lvl="1"/>
            <a:r>
              <a:rPr lang="en-US" dirty="0" smtClean="0"/>
              <a:t>Potential hypo/hyperglycemia</a:t>
            </a:r>
          </a:p>
          <a:p>
            <a:r>
              <a:rPr lang="en-US" dirty="0" err="1" smtClean="0"/>
              <a:t>Hypoparathyroidism</a:t>
            </a:r>
            <a:r>
              <a:rPr lang="en-US" dirty="0" smtClean="0"/>
              <a:t> (Not Enough PTH)</a:t>
            </a:r>
          </a:p>
          <a:p>
            <a:pPr lvl="1"/>
            <a:r>
              <a:rPr lang="en-US" dirty="0" smtClean="0"/>
              <a:t>Low calcium density, hypoplasia of enamel and dentin</a:t>
            </a:r>
          </a:p>
          <a:p>
            <a:pPr lvl="1"/>
            <a:r>
              <a:rPr lang="en-US" dirty="0" smtClean="0"/>
              <a:t>Candidiasis</a:t>
            </a:r>
          </a:p>
          <a:p>
            <a:pPr lvl="1"/>
            <a:r>
              <a:rPr lang="en-US" dirty="0" smtClean="0"/>
              <a:t>Delayed eruption, shortened roots</a:t>
            </a:r>
          </a:p>
          <a:p>
            <a:r>
              <a:rPr lang="en-US" dirty="0" smtClean="0"/>
              <a:t>Hyperthyroidism (T3/T4 Overproduction)</a:t>
            </a:r>
          </a:p>
          <a:p>
            <a:pPr lvl="1"/>
            <a:r>
              <a:rPr lang="en-US" dirty="0" smtClean="0"/>
              <a:t>Malocclusion</a:t>
            </a:r>
          </a:p>
          <a:p>
            <a:pPr lvl="1"/>
            <a:r>
              <a:rPr lang="en-US" dirty="0" smtClean="0"/>
              <a:t>Demineralization</a:t>
            </a:r>
          </a:p>
          <a:p>
            <a:pPr lvl="1"/>
            <a:r>
              <a:rPr lang="en-US" dirty="0" smtClean="0"/>
              <a:t>Anxiety/restlessness</a:t>
            </a:r>
          </a:p>
          <a:p>
            <a:r>
              <a:rPr lang="en-US" dirty="0" smtClean="0"/>
              <a:t>Acromegaly (GH Overproduction)</a:t>
            </a:r>
          </a:p>
          <a:p>
            <a:pPr lvl="1"/>
            <a:r>
              <a:rPr lang="en-US" dirty="0" smtClean="0"/>
              <a:t>Accelerated tooth eruption</a:t>
            </a:r>
          </a:p>
          <a:p>
            <a:pPr lvl="1"/>
            <a:r>
              <a:rPr lang="en-US" dirty="0" smtClean="0"/>
              <a:t>Enlarged jaw, </a:t>
            </a:r>
            <a:r>
              <a:rPr lang="en-US" dirty="0" err="1" smtClean="0"/>
              <a:t>abberant</a:t>
            </a:r>
            <a:r>
              <a:rPr lang="en-US" dirty="0" smtClean="0"/>
              <a:t> tooth spacing</a:t>
            </a:r>
          </a:p>
          <a:p>
            <a:r>
              <a:rPr lang="en-US" dirty="0" smtClean="0"/>
              <a:t>Cushing’s (Cortisol Overproduction)</a:t>
            </a:r>
          </a:p>
          <a:p>
            <a:pPr lvl="1"/>
            <a:r>
              <a:rPr lang="en-US" dirty="0" err="1" smtClean="0"/>
              <a:t>Periodontis</a:t>
            </a:r>
            <a:r>
              <a:rPr lang="en-US" dirty="0" smtClean="0"/>
              <a:t>, swelling of gums</a:t>
            </a:r>
          </a:p>
          <a:p>
            <a:pPr lvl="1"/>
            <a:r>
              <a:rPr lang="en-US" dirty="0" smtClean="0"/>
              <a:t>Easy bruising</a:t>
            </a:r>
          </a:p>
          <a:p>
            <a:r>
              <a:rPr lang="en-US" dirty="0" smtClean="0"/>
              <a:t>Addison’s Disease (Cortisol Insufficiency)</a:t>
            </a:r>
          </a:p>
          <a:p>
            <a:pPr lvl="1"/>
            <a:r>
              <a:rPr lang="en-US" dirty="0" smtClean="0"/>
              <a:t>Blotchy melanin patches in oral mucosa</a:t>
            </a:r>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4482373" y="2227119"/>
            <a:ext cx="4384536" cy="3083790"/>
          </a:xfrm>
          <a:prstGeom prst="rect">
            <a:avLst/>
          </a:prstGeom>
        </p:spPr>
      </p:pic>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blinds(horizontal)">
                                      <p:cBhvr>
                                        <p:cTn id="47" dur="500"/>
                                        <p:tgtEl>
                                          <p:spTgt spid="3">
                                            <p:txEl>
                                              <p:pRg st="12" end="12"/>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blinds(horizontal)">
                                      <p:cBhvr>
                                        <p:cTn id="50" dur="500"/>
                                        <p:tgtEl>
                                          <p:spTgt spid="3">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blinds(horizontal)">
                                      <p:cBhvr>
                                        <p:cTn id="55" dur="500"/>
                                        <p:tgtEl>
                                          <p:spTgt spid="3">
                                            <p:txEl>
                                              <p:pRg st="14" end="1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linds(horizontal)">
                                      <p:cBhvr>
                                        <p:cTn id="60" dur="500"/>
                                        <p:tgtEl>
                                          <p:spTgt spid="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animEffect transition="in" filter="blinds(horizontal)">
                                      <p:cBhvr>
                                        <p:cTn id="63" dur="500"/>
                                        <p:tgtEl>
                                          <p:spTgt spid="3">
                                            <p:txEl>
                                              <p:pRg st="15" end="15"/>
                                            </p:txEl>
                                          </p:spTgt>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
                                            <p:txEl>
                                              <p:pRg st="16" end="16"/>
                                            </p:txEl>
                                          </p:spTgt>
                                        </p:tgtEl>
                                        <p:attrNameLst>
                                          <p:attrName>style.visibility</p:attrName>
                                        </p:attrNameLst>
                                      </p:cBhvr>
                                      <p:to>
                                        <p:strVal val="visible"/>
                                      </p:to>
                                    </p:set>
                                    <p:animEffect transition="in" filter="blinds(horizontal)">
                                      <p:cBhvr>
                                        <p:cTn id="66" dur="500"/>
                                        <p:tgtEl>
                                          <p:spTgt spid="3">
                                            <p:txEl>
                                              <p:pRg st="16" end="1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
                                            <p:txEl>
                                              <p:pRg st="17" end="17"/>
                                            </p:txEl>
                                          </p:spTgt>
                                        </p:tgtEl>
                                        <p:attrNameLst>
                                          <p:attrName>style.visibility</p:attrName>
                                        </p:attrNameLst>
                                      </p:cBhvr>
                                      <p:to>
                                        <p:strVal val="visible"/>
                                      </p:to>
                                    </p:set>
                                    <p:animEffect transition="in" filter="blinds(horizontal)">
                                      <p:cBhvr>
                                        <p:cTn id="71" dur="500"/>
                                        <p:tgtEl>
                                          <p:spTgt spid="3">
                                            <p:txEl>
                                              <p:pRg st="17" end="17"/>
                                            </p:txEl>
                                          </p:spTgt>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
                                            <p:txEl>
                                              <p:pRg st="18" end="18"/>
                                            </p:txEl>
                                          </p:spTgt>
                                        </p:tgtEl>
                                        <p:attrNameLst>
                                          <p:attrName>style.visibility</p:attrName>
                                        </p:attrNameLst>
                                      </p:cBhvr>
                                      <p:to>
                                        <p:strVal val="visible"/>
                                      </p:to>
                                    </p:set>
                                    <p:animEffect transition="in" filter="blinds(horizontal)">
                                      <p:cBhvr>
                                        <p:cTn id="74" dur="500"/>
                                        <p:tgtEl>
                                          <p:spTgt spid="3">
                                            <p:txEl>
                                              <p:pRg st="18" end="18"/>
                                            </p:txEl>
                                          </p:spTgt>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
                                            <p:txEl>
                                              <p:pRg st="19" end="19"/>
                                            </p:txEl>
                                          </p:spTgt>
                                        </p:tgtEl>
                                        <p:attrNameLst>
                                          <p:attrName>style.visibility</p:attrName>
                                        </p:attrNameLst>
                                      </p:cBhvr>
                                      <p:to>
                                        <p:strVal val="visible"/>
                                      </p:to>
                                    </p:set>
                                    <p:animEffect transition="in" filter="blinds(horizontal)">
                                      <p:cBhvr>
                                        <p:cTn id="77" dur="500"/>
                                        <p:tgtEl>
                                          <p:spTgt spid="3">
                                            <p:txEl>
                                              <p:pRg st="19" end="19"/>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
                                            <p:txEl>
                                              <p:pRg st="20" end="20"/>
                                            </p:txEl>
                                          </p:spTgt>
                                        </p:tgtEl>
                                        <p:attrNameLst>
                                          <p:attrName>style.visibility</p:attrName>
                                        </p:attrNameLst>
                                      </p:cBhvr>
                                      <p:to>
                                        <p:strVal val="visible"/>
                                      </p:to>
                                    </p:set>
                                    <p:animEffect transition="in" filter="blinds(horizontal)">
                                      <p:cBhvr>
                                        <p:cTn id="82" dur="500"/>
                                        <p:tgtEl>
                                          <p:spTgt spid="3">
                                            <p:txEl>
                                              <p:pRg st="20" end="20"/>
                                            </p:txEl>
                                          </p:spTgt>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
                                            <p:txEl>
                                              <p:pRg st="21" end="21"/>
                                            </p:txEl>
                                          </p:spTgt>
                                        </p:tgtEl>
                                        <p:attrNameLst>
                                          <p:attrName>style.visibility</p:attrName>
                                        </p:attrNameLst>
                                      </p:cBhvr>
                                      <p:to>
                                        <p:strVal val="visible"/>
                                      </p:to>
                                    </p:set>
                                    <p:animEffect transition="in" filter="blinds(horizontal)">
                                      <p:cBhvr>
                                        <p:cTn id="85"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3"/>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 and PKA</a:t>
            </a:r>
            <a:endParaRPr lang="en-US" dirty="0"/>
          </a:p>
        </p:txBody>
      </p:sp>
      <p:pic>
        <p:nvPicPr>
          <p:cNvPr id="4" name="Picture 3"/>
          <p:cNvPicPr>
            <a:picLocks noChangeAspect="1"/>
          </p:cNvPicPr>
          <p:nvPr/>
        </p:nvPicPr>
        <p:blipFill>
          <a:blip r:embed="rId3"/>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1535620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err="1" smtClean="0">
                <a:latin typeface="Calibri" charset="0"/>
                <a:ea typeface="MS PGothic" charset="0"/>
              </a:rPr>
              <a:t>Somatostatin</a:t>
            </a:r>
            <a:r>
              <a:rPr lang="en-US" dirty="0" smtClean="0">
                <a:latin typeface="Calibri" charset="0"/>
                <a:ea typeface="MS PGothic" charset="0"/>
              </a:rPr>
              <a:t> is a </a:t>
            </a:r>
            <a:r>
              <a:rPr lang="en-US" dirty="0" err="1" smtClean="0">
                <a:latin typeface="Calibri" charset="0"/>
                <a:ea typeface="MS PGothic" charset="0"/>
              </a:rPr>
              <a:t>Gi</a:t>
            </a:r>
            <a:r>
              <a:rPr lang="en-US" dirty="0" smtClean="0">
                <a:latin typeface="Calibri" charset="0"/>
                <a:ea typeface="MS PGothic" charset="0"/>
              </a:rPr>
              <a:t>-linked GPCR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activates PKA</a:t>
            </a: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decreases </a:t>
            </a:r>
            <a:r>
              <a:rPr lang="en-US" dirty="0" err="1" smtClean="0">
                <a:latin typeface="Calibri" charset="0"/>
                <a:ea typeface="MS PGothic" charset="0"/>
              </a:rPr>
              <a:t>cAMP</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receptor is a nuclear hormone receptor</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0" name="TPChart" descr="EA37E83B224640A187FB990D3675E6D8Chart20150324104902077.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
        <p:nvSpPr>
          <p:cNvPr id="10" name="CAI1"/>
          <p:cNvSpPr/>
          <p:nvPr>
            <p:custDataLst>
              <p:tags r:id="rId5"/>
            </p:custDataLst>
          </p:nvPr>
        </p:nvSpPr>
        <p:spPr>
          <a:xfrm>
            <a:off x="1037590" y="2621280"/>
            <a:ext cx="2727920"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TPCountdown" hidden="1"/>
          <p:cNvGrpSpPr/>
          <p:nvPr>
            <p:custDataLst>
              <p:tags r:id="rId6"/>
            </p:custDataLst>
          </p:nvPr>
        </p:nvGrpSpPr>
        <p:grpSpPr>
          <a:xfrm>
            <a:off x="8382000" y="6096000"/>
            <a:ext cx="635000" cy="635000"/>
            <a:chOff x="8318500" y="6032500"/>
            <a:chExt cx="635000" cy="635000"/>
          </a:xfrm>
        </p:grpSpPr>
        <p:sp>
          <p:nvSpPr>
            <p:cNvPr id="8"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9434695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3"/>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3"/>
          <a:stretch>
            <a:fillRect/>
          </a:stretch>
        </p:blipFill>
        <p:spPr>
          <a:xfrm>
            <a:off x="0" y="0"/>
            <a:ext cx="9144000" cy="6857238"/>
          </a:xfrm>
          <a:prstGeom prst="rect">
            <a:avLst/>
          </a:prstGeom>
        </p:spPr>
      </p:pic>
      <p:pic>
        <p:nvPicPr>
          <p:cNvPr id="5" name="Picture 4"/>
          <p:cNvPicPr>
            <a:picLocks noChangeAspect="1"/>
          </p:cNvPicPr>
          <p:nvPr/>
        </p:nvPicPr>
        <p:blipFill>
          <a:blip r:embed="rId3"/>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hormonal responses will occur fastest?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GH effects on new mRNA/protein (JAK/STAT)</a:t>
            </a:r>
          </a:p>
          <a:p>
            <a:pPr marL="514350" indent="-514350" eaLnBrk="1" hangingPunct="1">
              <a:buFont typeface="Arial" charset="0"/>
              <a:buAutoNum type="alphaUcPeriod"/>
            </a:pPr>
            <a:r>
              <a:rPr lang="en-US" dirty="0" smtClean="0">
                <a:latin typeface="Calibri" charset="0"/>
                <a:ea typeface="MS PGothic" charset="0"/>
              </a:rPr>
              <a:t>Insulin effects on enzyme activity (RTK)</a:t>
            </a:r>
          </a:p>
          <a:p>
            <a:pPr marL="514350" indent="-514350" eaLnBrk="1" hangingPunct="1">
              <a:buFont typeface="Arial" charset="0"/>
              <a:buAutoNum type="alphaUcPeriod"/>
            </a:pPr>
            <a:r>
              <a:rPr lang="en-US" dirty="0" smtClean="0">
                <a:latin typeface="Calibri" charset="0"/>
                <a:ea typeface="MS PGothic" charset="0"/>
              </a:rPr>
              <a:t>Testosterone effects on mRNA/protein (NHR)</a:t>
            </a:r>
          </a:p>
          <a:p>
            <a:pPr marL="514350" indent="-514350" eaLnBrk="1" hangingPunct="1">
              <a:buFont typeface="Arial" charset="0"/>
              <a:buAutoNum type="alphaUcPeriod"/>
            </a:pPr>
            <a:r>
              <a:rPr lang="en-US" dirty="0" smtClean="0">
                <a:latin typeface="Calibri" charset="0"/>
                <a:ea typeface="MS PGothic" charset="0"/>
              </a:rPr>
              <a:t>They all occur at the same speed</a:t>
            </a:r>
            <a:endParaRPr lang="en-US" dirty="0">
              <a:latin typeface="Calibri" charset="0"/>
              <a:ea typeface="MS PGothic" charset="0"/>
            </a:endParaRPr>
          </a:p>
        </p:txBody>
      </p:sp>
      <p:pic>
        <p:nvPicPr>
          <p:cNvPr id="19" name="TPChart" descr="D1F5348E1BEF499DB633A3B7C303A316Chart20150324105059027.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dirty="0">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3"/>
          <a:stretch>
            <a:fillRect/>
          </a:stretch>
        </p:blipFill>
        <p:spPr>
          <a:xfrm>
            <a:off x="2013952" y="1523999"/>
            <a:ext cx="5352047" cy="5247105"/>
          </a:xfrm>
          <a:prstGeom prst="rect">
            <a:avLst/>
          </a:prstGeom>
        </p:spPr>
      </p:pic>
      <p:sp>
        <p:nvSpPr>
          <p:cNvPr id="4" name="Rectangle 3"/>
          <p:cNvSpPr/>
          <p:nvPr/>
        </p:nvSpPr>
        <p:spPr>
          <a:xfrm>
            <a:off x="1731818" y="2955636"/>
            <a:ext cx="6223000" cy="177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84218" y="4886036"/>
            <a:ext cx="6223000" cy="19719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18" name="TPChart" descr="E9165CFD6EB945F5B8AD9F667CF70A8FChart20150324095809984.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15349133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20" name="TPChart" descr="76248EC27CB248E9B899A9F223A23DF4Chart20150324110256014.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2" name="CAI1"/>
          <p:cNvSpPr/>
          <p:nvPr>
            <p:custDataLst>
              <p:tags r:id="rId4"/>
            </p:custDataLst>
          </p:nvPr>
        </p:nvSpPr>
        <p:spPr>
          <a:xfrm>
            <a:off x="1037590" y="2133600"/>
            <a:ext cx="2793405"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3"/>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a:t>
            </a:r>
          </a:p>
          <a:p>
            <a:r>
              <a:rPr lang="en-US" dirty="0" smtClean="0"/>
              <a:t>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3"/>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2"/>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Pick some hormone that you think you know of its function</a:t>
            </a:r>
          </a:p>
          <a:p>
            <a:pPr marL="514350" indent="-514350">
              <a:buFont typeface="+mj-lt"/>
              <a:buAutoNum type="arabicPeriod"/>
            </a:pPr>
            <a:r>
              <a:rPr lang="en-US" dirty="0" smtClean="0"/>
              <a:t>Imagine a patient that has no negative feedback to that hormone.  What happens and why?</a:t>
            </a:r>
          </a:p>
          <a:p>
            <a:pPr marL="514350" indent="-514350">
              <a:buFont typeface="+mj-lt"/>
              <a:buAutoNum type="arabicPeriod"/>
            </a:pPr>
            <a:r>
              <a:rPr lang="en-US" dirty="0" smtClean="0"/>
              <a:t>Now imagine another patient that has way too much negative feedback to that hormone.  What happens and why?</a:t>
            </a:r>
            <a:endParaRPr lang="en-US" dirty="0"/>
          </a:p>
        </p:txBody>
      </p:sp>
    </p:spTree>
    <p:extLst>
      <p:ext uri="{BB962C8B-B14F-4D97-AF65-F5344CB8AC3E}">
        <p14:creationId xmlns:p14="http://schemas.microsoft.com/office/powerpoint/2010/main" val="95059715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Positive Feedback Regulation</a:t>
            </a:r>
            <a:endParaRPr lang="en-US" dirty="0"/>
          </a:p>
        </p:txBody>
      </p:sp>
      <p:pic>
        <p:nvPicPr>
          <p:cNvPr id="10" name="Picture 9"/>
          <p:cNvPicPr>
            <a:picLocks noChangeAspect="1"/>
          </p:cNvPicPr>
          <p:nvPr/>
        </p:nvPicPr>
        <p:blipFill>
          <a:blip r:embed="rId3"/>
          <a:stretch>
            <a:fillRect/>
          </a:stretch>
        </p:blipFill>
        <p:spPr>
          <a:xfrm>
            <a:off x="1587500" y="1270000"/>
            <a:ext cx="5956300" cy="5588000"/>
          </a:xfrm>
          <a:prstGeom prst="rect">
            <a:avLst/>
          </a:prstGeom>
        </p:spPr>
      </p:pic>
    </p:spTree>
    <p:extLst>
      <p:ext uri="{BB962C8B-B14F-4D97-AF65-F5344CB8AC3E}">
        <p14:creationId xmlns:p14="http://schemas.microsoft.com/office/powerpoint/2010/main" val="3099331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blinds(horizontal)">
                                      <p:cBhvr>
                                        <p:cTn id="25" dur="500"/>
                                        <p:tgtEl>
                                          <p:spTgt spid="6">
                                            <p:txEl>
                                              <p:pRg st="0" end="0"/>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blinds(horizontal)">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blinds(horizontal)">
                                      <p:cBhvr>
                                        <p:cTn id="33" dur="500"/>
                                        <p:tgtEl>
                                          <p:spTgt spid="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blinds(horizontal)">
                                      <p:cBhvr>
                                        <p:cTn id="3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80443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linds(horizontal)">
                                      <p:cBhvr>
                                        <p:cTn id="39" dur="500"/>
                                        <p:tgtEl>
                                          <p:spTgt spid="3">
                                            <p:txEl>
                                              <p:pRg st="8" end="8"/>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Control of Growth</a:t>
            </a:r>
          </a:p>
          <a:p>
            <a:r>
              <a:rPr lang="en-US" dirty="0" smtClean="0"/>
              <a:t>Adrenals and Stress Hormones</a:t>
            </a:r>
          </a:p>
          <a:p>
            <a:r>
              <a:rPr lang="en-US" dirty="0"/>
              <a:t>Hypothalamus and Endocrine Control of </a:t>
            </a:r>
            <a:r>
              <a:rPr lang="en-US" dirty="0" smtClean="0"/>
              <a:t>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3"/>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Design a hormone</a:t>
            </a:r>
            <a:endParaRPr lang="en-US" dirty="0"/>
          </a:p>
        </p:txBody>
      </p:sp>
      <p:sp>
        <p:nvSpPr>
          <p:cNvPr id="9" name="Content Placeholder 8"/>
          <p:cNvSpPr>
            <a:spLocks noGrp="1"/>
          </p:cNvSpPr>
          <p:nvPr>
            <p:ph idx="1"/>
          </p:nvPr>
        </p:nvSpPr>
        <p:spPr/>
        <p:txBody>
          <a:bodyPr>
            <a:normAutofit lnSpcReduction="10000"/>
          </a:bodyPr>
          <a:lstStyle/>
          <a:p>
            <a:r>
              <a:rPr lang="en-US" dirty="0" smtClean="0"/>
              <a:t>What process does it govern?</a:t>
            </a:r>
          </a:p>
          <a:p>
            <a:r>
              <a:rPr lang="en-US" dirty="0" smtClean="0"/>
              <a:t>What signals its release?  Does </a:t>
            </a:r>
            <a:r>
              <a:rPr lang="en-US" dirty="0"/>
              <a:t>it result from external cues, or internal cues</a:t>
            </a:r>
            <a:r>
              <a:rPr lang="en-US" dirty="0" smtClean="0"/>
              <a:t>?</a:t>
            </a:r>
          </a:p>
          <a:p>
            <a:r>
              <a:rPr lang="en-US" dirty="0" smtClean="0"/>
              <a:t>Under what time-scale does this change occur?</a:t>
            </a:r>
          </a:p>
          <a:p>
            <a:r>
              <a:rPr lang="en-US" dirty="0" smtClean="0"/>
              <a:t>What should end the signaling event?</a:t>
            </a:r>
          </a:p>
          <a:p>
            <a:r>
              <a:rPr lang="en-US" dirty="0" smtClean="0"/>
              <a:t>What would be the pathophysiology of this hormone not existing?  How about being far too active?</a:t>
            </a:r>
          </a:p>
        </p:txBody>
      </p:sp>
    </p:spTree>
    <p:extLst>
      <p:ext uri="{BB962C8B-B14F-4D97-AF65-F5344CB8AC3E}">
        <p14:creationId xmlns:p14="http://schemas.microsoft.com/office/powerpoint/2010/main" val="33068131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a:bodyPr>
          <a:lstStyle/>
          <a:p>
            <a:pPr eaLnBrk="1" hangingPunct="1"/>
            <a:r>
              <a:rPr lang="en-US" dirty="0" smtClean="0">
                <a:latin typeface="Calibri" charset="0"/>
                <a:ea typeface="MS PGothic" charset="0"/>
              </a:rPr>
              <a:t>What is the most likely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20000"/>
          </a:bodyPr>
          <a:lstStyle/>
          <a:p>
            <a:pPr marL="514350" indent="-514350" eaLnBrk="1" hangingPunct="1">
              <a:buFont typeface="Arial" charset="0"/>
              <a:buAutoNum type="alphaUcPeriod"/>
            </a:pPr>
            <a:r>
              <a:rPr lang="en-US" dirty="0" smtClean="0">
                <a:latin typeface="Calibri" charset="0"/>
                <a:ea typeface="MS PGothic" charset="0"/>
              </a:rPr>
              <a:t>Cell surface because changes are fast</a:t>
            </a:r>
          </a:p>
          <a:p>
            <a:pPr marL="514350" indent="-514350" eaLnBrk="1" hangingPunct="1">
              <a:buFont typeface="Arial" charset="0"/>
              <a:buAutoNum type="alphaUcPeriod"/>
            </a:pPr>
            <a:r>
              <a:rPr lang="en-US" dirty="0" smtClean="0">
                <a:latin typeface="Calibri" charset="0"/>
                <a:ea typeface="MS PGothic" charset="0"/>
              </a:rPr>
              <a:t>Nuclear hormone because transcriptional changes are fast</a:t>
            </a:r>
          </a:p>
          <a:p>
            <a:pPr marL="514350" indent="-514350" eaLnBrk="1" hangingPunct="1">
              <a:buFont typeface="Arial" charset="0"/>
              <a:buAutoNum type="alphaUcPeriod"/>
            </a:pPr>
            <a:r>
              <a:rPr lang="en-US" dirty="0" smtClean="0">
                <a:latin typeface="Calibri" charset="0"/>
                <a:ea typeface="MS PGothic" charset="0"/>
              </a:rPr>
              <a:t>Cell surface because changes are slow</a:t>
            </a:r>
          </a:p>
          <a:p>
            <a:pPr marL="514350" indent="-514350" eaLnBrk="1" hangingPunct="1">
              <a:buFont typeface="Arial" charset="0"/>
              <a:buAutoNum type="alphaUcPeriod"/>
            </a:pPr>
            <a:r>
              <a:rPr lang="en-US" dirty="0" smtClean="0">
                <a:latin typeface="Calibri" charset="0"/>
                <a:ea typeface="MS PGothic" charset="0"/>
              </a:rPr>
              <a:t>Nuclear because transcriptional changes are slow</a:t>
            </a:r>
            <a:endParaRPr lang="en-US" dirty="0">
              <a:latin typeface="Calibri" charset="0"/>
              <a:ea typeface="MS PGothic" charset="0"/>
            </a:endParaRPr>
          </a:p>
        </p:txBody>
      </p:sp>
      <p:pic>
        <p:nvPicPr>
          <p:cNvPr id="18" name="TPChart" descr="87A45CC4CAAB41A3920282BCB22C61EBChart20150324095810392.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Is there a neuroendocrine component?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18" name="TPChart" descr="E763C6EF86824CC781B5C0289DAE0AABChart20150324095810406.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Neuroendocrinology and the Posterior Pituitary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850433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3"/>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9" name="TPChart" descr="8B2024F84077411CB585DA31AC368844Chart2015032411254483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Epinephrine…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Increases heart rate</a:t>
            </a:r>
          </a:p>
          <a:p>
            <a:pPr marL="514350" indent="-514350" eaLnBrk="1" hangingPunct="1">
              <a:buFont typeface="Arial" charset="0"/>
              <a:buAutoNum type="alphaUcPeriod"/>
            </a:pPr>
            <a:r>
              <a:rPr lang="en-US" dirty="0" smtClean="0">
                <a:latin typeface="Calibri" charset="0"/>
                <a:ea typeface="MS PGothic" charset="0"/>
              </a:rPr>
              <a:t>Causes smooth muscle vasodilation in skeletal muscle</a:t>
            </a:r>
          </a:p>
          <a:p>
            <a:pPr marL="514350" indent="-514350" eaLnBrk="1" hangingPunct="1">
              <a:buFont typeface="Arial" charset="0"/>
              <a:buAutoNum type="alphaUcPeriod"/>
            </a:pPr>
            <a:r>
              <a:rPr lang="en-US" dirty="0" smtClean="0">
                <a:latin typeface="Calibri" charset="0"/>
                <a:ea typeface="MS PGothic" charset="0"/>
              </a:rPr>
              <a:t>Causes digestive smooth muscle vasoconstriction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1" name="TPChart" descr="7BC8B141A98B44D2888223D7D4DD5359Chart20150324101437233.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CAI1"/>
          <p:cNvSpPr/>
          <p:nvPr>
            <p:custDataLst>
              <p:tags r:id="rId4"/>
            </p:custDataLst>
          </p:nvPr>
        </p:nvSpPr>
        <p:spPr>
          <a:xfrm>
            <a:off x="1037590" y="525475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9" name="TPChart" descr="900A21E708054256AF7E3288CDF41A24Chart20150324095810510.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hidden="1"/>
          <p:cNvSpPr/>
          <p:nvPr>
            <p:custDataLst>
              <p:tags r:id="rId4"/>
            </p:custDataLst>
          </p:nvPr>
        </p:nvSpPr>
        <p:spPr>
          <a:xfrm>
            <a:off x="1037590" y="2718816"/>
            <a:ext cx="3025577"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269099572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
        <p:nvSpPr>
          <p:cNvPr id="3" name="TextBox 2"/>
          <p:cNvSpPr txBox="1"/>
          <p:nvPr/>
        </p:nvSpPr>
        <p:spPr>
          <a:xfrm>
            <a:off x="3541426" y="5310801"/>
            <a:ext cx="981308" cy="646331"/>
          </a:xfrm>
          <a:prstGeom prst="rect">
            <a:avLst/>
          </a:prstGeom>
          <a:noFill/>
        </p:spPr>
        <p:txBody>
          <a:bodyPr wrap="none" rtlCol="0">
            <a:spAutoFit/>
          </a:bodyPr>
          <a:lstStyle/>
          <a:p>
            <a:r>
              <a:rPr lang="en-US" dirty="0" smtClean="0"/>
              <a:t>Anterior</a:t>
            </a:r>
          </a:p>
          <a:p>
            <a:r>
              <a:rPr lang="en-US" dirty="0" smtClean="0"/>
              <a:t>Pituitary</a:t>
            </a:r>
            <a:endParaRPr lang="en-US" dirty="0"/>
          </a:p>
        </p:txBody>
      </p:sp>
      <p:sp>
        <p:nvSpPr>
          <p:cNvPr id="7" name="TextBox 6"/>
          <p:cNvSpPr txBox="1"/>
          <p:nvPr/>
        </p:nvSpPr>
        <p:spPr>
          <a:xfrm>
            <a:off x="6841666" y="4987636"/>
            <a:ext cx="1043876" cy="646331"/>
          </a:xfrm>
          <a:prstGeom prst="rect">
            <a:avLst/>
          </a:prstGeom>
          <a:noFill/>
        </p:spPr>
        <p:txBody>
          <a:bodyPr wrap="none" rtlCol="0">
            <a:spAutoFit/>
          </a:bodyPr>
          <a:lstStyle/>
          <a:p>
            <a:r>
              <a:rPr lang="en-US" dirty="0" smtClean="0"/>
              <a:t>Posterior</a:t>
            </a:r>
          </a:p>
          <a:p>
            <a:r>
              <a:rPr lang="en-US" dirty="0" smtClean="0"/>
              <a:t>Pituitary</a:t>
            </a:r>
            <a:endParaRPr lang="en-US" dirty="0"/>
          </a:p>
        </p:txBody>
      </p:sp>
      <p:sp>
        <p:nvSpPr>
          <p:cNvPr id="5" name="TextBox 4"/>
          <p:cNvSpPr txBox="1"/>
          <p:nvPr/>
        </p:nvSpPr>
        <p:spPr>
          <a:xfrm>
            <a:off x="3752273" y="3117273"/>
            <a:ext cx="1894607" cy="646331"/>
          </a:xfrm>
          <a:prstGeom prst="rect">
            <a:avLst/>
          </a:prstGeom>
          <a:noFill/>
        </p:spPr>
        <p:txBody>
          <a:bodyPr wrap="none" rtlCol="0">
            <a:spAutoFit/>
          </a:bodyPr>
          <a:lstStyle/>
          <a:p>
            <a:r>
              <a:rPr lang="en-US" dirty="0" err="1" smtClean="0"/>
              <a:t>Neurohypophysial</a:t>
            </a:r>
            <a:endParaRPr lang="en-US" dirty="0" smtClean="0"/>
          </a:p>
          <a:p>
            <a:r>
              <a:rPr lang="en-US" dirty="0" smtClean="0"/>
              <a:t>Portal System</a:t>
            </a:r>
            <a:endParaRPr lang="en-US" dirty="0"/>
          </a:p>
        </p:txBody>
      </p:sp>
    </p:spTree>
    <p:extLst>
      <p:ext uri="{BB962C8B-B14F-4D97-AF65-F5344CB8AC3E}">
        <p14:creationId xmlns:p14="http://schemas.microsoft.com/office/powerpoint/2010/main" val="497241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The posterior pituitary is connected to the hypothalamus by direct neuronal contacts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20" name="TPChart" descr="BB587297E27D438C8D1885E2FDEE9FE0Chart20150324113048409.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5" name="CAI1"/>
          <p:cNvSpPr/>
          <p:nvPr>
            <p:custDataLst>
              <p:tags r:id="rId4"/>
            </p:custDataLst>
          </p:nvPr>
        </p:nvSpPr>
        <p:spPr>
          <a:xfrm>
            <a:off x="1037590" y="1645920"/>
            <a:ext cx="872728"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tell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have synaptic contacts with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21" name="TPChart" descr="92AAAC5622BB42C2ABEC86D41EC67A1AChart20150324113257649.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tell the 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have synaptic contacts with ACTH 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19" name="TPChart" descr="DED7A96A1E124B71B3772A809C75B1BFChart20150324095810659.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sp>
        <p:nvSpPr>
          <p:cNvPr id="6" name="CAI1" hidden="1"/>
          <p:cNvSpPr/>
          <p:nvPr>
            <p:custDataLst>
              <p:tags r:id="rId4"/>
            </p:custDataLst>
          </p:nvPr>
        </p:nvSpPr>
        <p:spPr>
          <a:xfrm>
            <a:off x="1037590" y="3425364"/>
            <a:ext cx="3255659" cy="1193292"/>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361070590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8736148"/>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Lactotropes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8961582" cy="1143000"/>
          </a:xfrm>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Hypothalamlic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6" name="TPChart" descr="96087F44CC2B4B6BAB01809496BE3335Chart20150324113628746.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182418" y="274638"/>
            <a:ext cx="8961582" cy="1143000"/>
          </a:xfrm>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Hypothalamlic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6" name="TPChart" descr="BFE4470D90F3409C968A047C5CFFC2B1Chart20150324095811780.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hidden="1"/>
          <p:cNvSpPr/>
          <p:nvPr>
            <p:custDataLst>
              <p:tags r:id="rId4"/>
            </p:custDataLst>
          </p:nvPr>
        </p:nvSpPr>
        <p:spPr>
          <a:xfrm>
            <a:off x="1037590" y="1645920"/>
            <a:ext cx="3036292"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extLst>
      <p:ext uri="{BB962C8B-B14F-4D97-AF65-F5344CB8AC3E}">
        <p14:creationId xmlns:p14="http://schemas.microsoft.com/office/powerpoint/2010/main" val="412207705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Is released from the kidney</a:t>
            </a:r>
          </a:p>
          <a:p>
            <a:pPr marL="514350" indent="-514350" eaLnBrk="1" hangingPunct="1">
              <a:buFont typeface="Arial" charset="0"/>
              <a:buAutoNum type="alphaUcPeriod"/>
            </a:pPr>
            <a:r>
              <a:rPr lang="en-US" dirty="0" smtClean="0">
                <a:latin typeface="Calibri" charset="0"/>
                <a:ea typeface="MS PGothic" charset="0"/>
              </a:rPr>
              <a:t>Regulates salt reabsorption at the kidney</a:t>
            </a:r>
          </a:p>
          <a:p>
            <a:pPr marL="514350" indent="-514350" eaLnBrk="1" hangingPunct="1">
              <a:buFont typeface="Arial" charset="0"/>
              <a:buAutoNum type="alphaUcPeriod"/>
            </a:pPr>
            <a:r>
              <a:rPr lang="en-US" dirty="0" smtClean="0">
                <a:latin typeface="Calibri" charset="0"/>
                <a:ea typeface="MS PGothic" charset="0"/>
              </a:rPr>
              <a:t>Is a peptide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1" name="TPChart" descr="7D961149FF53460FB1CCDF9BC69C6781Chart2015032410153450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CAI1"/>
          <p:cNvSpPr/>
          <p:nvPr>
            <p:custDataLst>
              <p:tags r:id="rId4"/>
            </p:custDataLst>
          </p:nvPr>
        </p:nvSpPr>
        <p:spPr>
          <a:xfrm>
            <a:off x="1037590" y="2621280"/>
            <a:ext cx="3226594" cy="156057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Regulate Water Retention?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Too much or too little blood volume</a:t>
            </a:r>
          </a:p>
          <a:p>
            <a:pPr marL="514350" indent="-514350">
              <a:buFont typeface="+mj-lt"/>
              <a:buAutoNum type="arabicPeriod"/>
            </a:pPr>
            <a:r>
              <a:rPr lang="en-US" dirty="0" smtClean="0"/>
              <a:t>Salt concentration in blood is too high or too low</a:t>
            </a:r>
            <a:endParaRPr lang="en-US" dirty="0"/>
          </a:p>
        </p:txBody>
      </p:sp>
    </p:spTree>
    <p:extLst>
      <p:ext uri="{BB962C8B-B14F-4D97-AF65-F5344CB8AC3E}">
        <p14:creationId xmlns:p14="http://schemas.microsoft.com/office/powerpoint/2010/main" val="211053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017898993"/>
              </p:ext>
            </p:extLst>
          </p:nvPr>
        </p:nvGraphicFramePr>
        <p:xfrm>
          <a:off x="457200" y="1582616"/>
          <a:ext cx="8553117" cy="51460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a:t>
                      </a:r>
                      <a:endParaRPr lang="en-US" b="1" dirty="0"/>
                    </a:p>
                  </a:txBody>
                  <a:tcPr/>
                </a:tc>
                <a:tc>
                  <a:txBody>
                    <a:bodyPr/>
                    <a:lstStyle/>
                    <a:p>
                      <a:r>
                        <a:rPr lang="en-US" b="0" dirty="0" smtClean="0"/>
                        <a:t>Peptide</a:t>
                      </a:r>
                      <a:endParaRPr lang="en-US" b="0" dirty="0"/>
                    </a:p>
                  </a:txBody>
                  <a:tcPr/>
                </a:tc>
                <a:tc>
                  <a:txBody>
                    <a:bodyPr/>
                    <a:lstStyle/>
                    <a:p>
                      <a:r>
                        <a:rPr lang="en-US" b="0" dirty="0" smtClean="0"/>
                        <a:t>9</a:t>
                      </a:r>
                      <a:r>
                        <a:rPr lang="en-US" b="0" baseline="0" dirty="0" smtClean="0"/>
                        <a:t> Amino acids</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 and</a:t>
                      </a:r>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r>
                        <a:rPr lang="en-US" dirty="0" err="1" smtClean="0"/>
                        <a:t>vasopressinase</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Vasopressin Release</a:t>
            </a:r>
            <a:endParaRPr lang="en-US" dirty="0"/>
          </a:p>
        </p:txBody>
      </p:sp>
      <p:pic>
        <p:nvPicPr>
          <p:cNvPr id="5" name="Picture 4"/>
          <p:cNvPicPr>
            <a:picLocks noChangeAspect="1"/>
          </p:cNvPicPr>
          <p:nvPr/>
        </p:nvPicPr>
        <p:blipFill>
          <a:blip r:embed="rId2"/>
          <a:stretch>
            <a:fillRect/>
          </a:stretch>
        </p:blipFill>
        <p:spPr>
          <a:xfrm>
            <a:off x="1024082" y="1347384"/>
            <a:ext cx="7242464" cy="5434416"/>
          </a:xfrm>
          <a:prstGeom prst="rect">
            <a:avLst/>
          </a:prstGeom>
        </p:spPr>
      </p:pic>
    </p:spTree>
    <p:extLst>
      <p:ext uri="{BB962C8B-B14F-4D97-AF65-F5344CB8AC3E}">
        <p14:creationId xmlns:p14="http://schemas.microsoft.com/office/powerpoint/2010/main" val="347936825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Osmolality and Vasopressin</a:t>
            </a:r>
            <a:endParaRPr lang="en-US" dirty="0"/>
          </a:p>
        </p:txBody>
      </p:sp>
      <p:sp>
        <p:nvSpPr>
          <p:cNvPr id="3" name="Content Placeholder 2"/>
          <p:cNvSpPr>
            <a:spLocks noGrp="1"/>
          </p:cNvSpPr>
          <p:nvPr>
            <p:ph idx="1"/>
          </p:nvPr>
        </p:nvSpPr>
        <p:spPr/>
        <p:txBody>
          <a:bodyPr/>
          <a:lstStyle/>
          <a:p>
            <a:r>
              <a:rPr lang="en-US" dirty="0" smtClean="0"/>
              <a:t>Vasopressin is released due to </a:t>
            </a:r>
            <a:r>
              <a:rPr lang="en-US" b="1" dirty="0" smtClean="0"/>
              <a:t>decreased blood volume </a:t>
            </a:r>
            <a:r>
              <a:rPr lang="en-US" dirty="0" smtClean="0"/>
              <a:t>or </a:t>
            </a:r>
            <a:r>
              <a:rPr lang="en-US" b="1" dirty="0" smtClean="0"/>
              <a:t>increased salt concentration</a:t>
            </a:r>
          </a:p>
          <a:p>
            <a:pPr lvl="1"/>
            <a:r>
              <a:rPr lang="en-US" dirty="0" smtClean="0"/>
              <a:t>Decreased blood volume is detected by mechanoreceptors at the carotid sinus</a:t>
            </a:r>
          </a:p>
          <a:p>
            <a:pPr lvl="1"/>
            <a:r>
              <a:rPr lang="en-US" dirty="0" smtClean="0"/>
              <a:t>Increased salt concentration is detected by </a:t>
            </a:r>
            <a:r>
              <a:rPr lang="en-US" dirty="0" err="1" smtClean="0"/>
              <a:t>osmoreceptors</a:t>
            </a:r>
            <a:r>
              <a:rPr lang="en-US" dirty="0" smtClean="0"/>
              <a:t> in the SFO and hypothalamus</a:t>
            </a:r>
          </a:p>
          <a:p>
            <a:r>
              <a:rPr lang="en-US" dirty="0" smtClean="0"/>
              <a:t>In either case, the hormone dilutes the blood by retaining water.</a:t>
            </a:r>
            <a:endParaRPr lang="en-US" dirty="0"/>
          </a:p>
        </p:txBody>
      </p:sp>
    </p:spTree>
    <p:extLst>
      <p:ext uri="{BB962C8B-B14F-4D97-AF65-F5344CB8AC3E}">
        <p14:creationId xmlns:p14="http://schemas.microsoft.com/office/powerpoint/2010/main" val="269113184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Baroreceptor Regulation of Vasopressin Release</a:t>
            </a:r>
            <a:endParaRPr lang="en-US" dirty="0"/>
          </a:p>
        </p:txBody>
      </p:sp>
      <p:pic>
        <p:nvPicPr>
          <p:cNvPr id="4" name="Picture 3"/>
          <p:cNvPicPr>
            <a:picLocks noChangeAspect="1"/>
          </p:cNvPicPr>
          <p:nvPr/>
        </p:nvPicPr>
        <p:blipFill>
          <a:blip r:embed="rId2"/>
          <a:stretch>
            <a:fillRect/>
          </a:stretch>
        </p:blipFill>
        <p:spPr>
          <a:xfrm>
            <a:off x="6001328" y="1417638"/>
            <a:ext cx="2988489" cy="5334000"/>
          </a:xfrm>
          <a:prstGeom prst="rect">
            <a:avLst/>
          </a:prstGeom>
        </p:spPr>
      </p:pic>
      <p:pic>
        <p:nvPicPr>
          <p:cNvPr id="5" name="Picture 4"/>
          <p:cNvPicPr>
            <a:picLocks noChangeAspect="1"/>
          </p:cNvPicPr>
          <p:nvPr/>
        </p:nvPicPr>
        <p:blipFill>
          <a:blip r:embed="rId3"/>
          <a:stretch>
            <a:fillRect/>
          </a:stretch>
        </p:blipFill>
        <p:spPr>
          <a:xfrm>
            <a:off x="542636" y="1627908"/>
            <a:ext cx="5017619" cy="5230091"/>
          </a:xfrm>
          <a:prstGeom prst="rect">
            <a:avLst/>
          </a:prstGeom>
        </p:spPr>
      </p:pic>
    </p:spTree>
    <p:extLst>
      <p:ext uri="{BB962C8B-B14F-4D97-AF65-F5344CB8AC3E}">
        <p14:creationId xmlns:p14="http://schemas.microsoft.com/office/powerpoint/2010/main" val="367501090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143000"/>
          </a:xfrm>
        </p:spPr>
        <p:txBody>
          <a:bodyPr>
            <a:normAutofit fontScale="90000"/>
          </a:bodyPr>
          <a:lstStyle/>
          <a:p>
            <a:pPr eaLnBrk="1" hangingPunct="1"/>
            <a:r>
              <a:rPr lang="en-US" dirty="0" smtClean="0">
                <a:latin typeface="Calibri" charset="0"/>
                <a:ea typeface="MS PGothic" charset="0"/>
              </a:rPr>
              <a:t>The carotid sinus senses increased blood volume due to drinking too much water…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Vasopressin is released</a:t>
            </a:r>
          </a:p>
          <a:p>
            <a:pPr marL="514350" indent="-514350" eaLnBrk="1" hangingPunct="1">
              <a:buFont typeface="Arial" charset="0"/>
              <a:buAutoNum type="alphaUcPeriod"/>
            </a:pPr>
            <a:r>
              <a:rPr lang="en-US" dirty="0" smtClean="0">
                <a:latin typeface="Calibri" charset="0"/>
                <a:ea typeface="MS PGothic" charset="0"/>
              </a:rPr>
              <a:t>Vasopressin release is inhibited</a:t>
            </a:r>
          </a:p>
          <a:p>
            <a:pPr marL="514350" indent="-514350" eaLnBrk="1" hangingPunct="1">
              <a:buFont typeface="Arial" charset="0"/>
              <a:buAutoNum type="alphaUcPeriod"/>
            </a:pPr>
            <a:r>
              <a:rPr lang="en-US" dirty="0" smtClean="0">
                <a:latin typeface="Calibri" charset="0"/>
                <a:ea typeface="MS PGothic" charset="0"/>
              </a:rPr>
              <a:t>The carotid sinus cant sense blood volume</a:t>
            </a:r>
          </a:p>
          <a:p>
            <a:pPr marL="514350" indent="-514350" eaLnBrk="1" hangingPunct="1">
              <a:buFont typeface="Arial" charset="0"/>
              <a:buAutoNum type="alphaUcPeriod"/>
            </a:pPr>
            <a:r>
              <a:rPr lang="en-US" dirty="0" smtClean="0">
                <a:latin typeface="Calibri" charset="0"/>
                <a:ea typeface="MS PGothic" charset="0"/>
              </a:rPr>
              <a:t>More water is retained</a:t>
            </a:r>
          </a:p>
        </p:txBody>
      </p:sp>
      <p:pic>
        <p:nvPicPr>
          <p:cNvPr id="17" name="TPChart" descr="8020634E421A4671A627098F428FECF7Chart20150324114351715.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2523744"/>
            <a:ext cx="3384947"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138541" y="274638"/>
            <a:ext cx="9455728" cy="1143000"/>
          </a:xfrm>
        </p:spPr>
        <p:txBody>
          <a:bodyPr>
            <a:normAutofit fontScale="90000"/>
          </a:bodyPr>
          <a:lstStyle/>
          <a:p>
            <a:pPr eaLnBrk="1" hangingPunct="1"/>
            <a:r>
              <a:rPr lang="en-US" dirty="0" smtClean="0">
                <a:latin typeface="Calibri" charset="0"/>
                <a:ea typeface="MS PGothic" charset="0"/>
              </a:rPr>
              <a:t>If vasopressin release is activated by ethanol, this would cause increased urination </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17" name="TPChart" descr="1AD51EB501DB47EA915F21D24812E8A1Chart20150324114434237.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2133600"/>
            <a:ext cx="861219"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Osmoreceptor</a:t>
            </a:r>
            <a:r>
              <a:rPr lang="en-US" dirty="0" smtClean="0"/>
              <a:t> Regulation of Vasopressin Release</a:t>
            </a:r>
            <a:endParaRPr lang="en-US" dirty="0"/>
          </a:p>
        </p:txBody>
      </p:sp>
      <p:pic>
        <p:nvPicPr>
          <p:cNvPr id="4" name="Picture 3"/>
          <p:cNvPicPr>
            <a:picLocks noChangeAspect="1"/>
          </p:cNvPicPr>
          <p:nvPr/>
        </p:nvPicPr>
        <p:blipFill>
          <a:blip r:embed="rId2"/>
          <a:stretch>
            <a:fillRect/>
          </a:stretch>
        </p:blipFill>
        <p:spPr>
          <a:xfrm>
            <a:off x="457200" y="1417638"/>
            <a:ext cx="2065805" cy="5310909"/>
          </a:xfrm>
          <a:prstGeom prst="rect">
            <a:avLst/>
          </a:prstGeom>
        </p:spPr>
      </p:pic>
      <p:pic>
        <p:nvPicPr>
          <p:cNvPr id="5" name="Picture 4"/>
          <p:cNvPicPr>
            <a:picLocks noChangeAspect="1"/>
          </p:cNvPicPr>
          <p:nvPr/>
        </p:nvPicPr>
        <p:blipFill>
          <a:blip r:embed="rId3"/>
          <a:stretch>
            <a:fillRect/>
          </a:stretch>
        </p:blipFill>
        <p:spPr>
          <a:xfrm>
            <a:off x="2724726" y="2632363"/>
            <a:ext cx="6419273" cy="2913011"/>
          </a:xfrm>
          <a:prstGeom prst="rect">
            <a:avLst/>
          </a:prstGeom>
        </p:spPr>
      </p:pic>
    </p:spTree>
    <p:extLst>
      <p:ext uri="{BB962C8B-B14F-4D97-AF65-F5344CB8AC3E}">
        <p14:creationId xmlns:p14="http://schemas.microsoft.com/office/powerpoint/2010/main" val="74402039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 and vasopressin…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Both increase blood sodium concentration</a:t>
            </a:r>
          </a:p>
          <a:p>
            <a:pPr marL="514350" indent="-514350" eaLnBrk="1" hangingPunct="1">
              <a:buFont typeface="Arial" charset="0"/>
              <a:buAutoNum type="alphaUcPeriod"/>
            </a:pPr>
            <a:r>
              <a:rPr lang="en-US" dirty="0" smtClean="0">
                <a:latin typeface="Calibri" charset="0"/>
                <a:ea typeface="MS PGothic" charset="0"/>
              </a:rPr>
              <a:t>Both decrease blood sodium concentration</a:t>
            </a:r>
          </a:p>
          <a:p>
            <a:pPr marL="514350" indent="-514350" eaLnBrk="1" hangingPunct="1">
              <a:buFont typeface="Arial" charset="0"/>
              <a:buAutoNum type="alphaUcPeriod"/>
            </a:pPr>
            <a:r>
              <a:rPr lang="en-US" dirty="0" smtClean="0">
                <a:latin typeface="Calibri" charset="0"/>
                <a:ea typeface="MS PGothic" charset="0"/>
              </a:rPr>
              <a:t>Vasopressin reduces blood salt concentration, aldosterone increases it</a:t>
            </a:r>
          </a:p>
          <a:p>
            <a:pPr marL="514350" indent="-514350" eaLnBrk="1" hangingPunct="1">
              <a:buFont typeface="Arial" charset="0"/>
              <a:buAutoNum type="alphaUcPeriod"/>
            </a:pPr>
            <a:r>
              <a:rPr lang="en-US" dirty="0" smtClean="0">
                <a:latin typeface="Calibri" charset="0"/>
                <a:ea typeface="MS PGothic" charset="0"/>
              </a:rPr>
              <a:t>Vasopressin increases blood sodium, aldosterone decreases it</a:t>
            </a:r>
            <a:endParaRPr lang="en-US" dirty="0">
              <a:latin typeface="Calibri" charset="0"/>
              <a:ea typeface="MS PGothic" charset="0"/>
            </a:endParaRPr>
          </a:p>
        </p:txBody>
      </p:sp>
      <p:pic>
        <p:nvPicPr>
          <p:cNvPr id="15" name="TPChart" descr="40577B57BC4E4974B87A5DFF5057556DChart20150324095812544.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5"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extLst>
      <p:ext uri="{BB962C8B-B14F-4D97-AF65-F5344CB8AC3E}">
        <p14:creationId xmlns:p14="http://schemas.microsoft.com/office/powerpoint/2010/main" val="176468285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 and vasopressin…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Both increase blood sodium concentration</a:t>
            </a:r>
          </a:p>
          <a:p>
            <a:pPr marL="514350" indent="-514350" eaLnBrk="1" hangingPunct="1">
              <a:buFont typeface="Arial" charset="0"/>
              <a:buAutoNum type="alphaUcPeriod"/>
            </a:pPr>
            <a:r>
              <a:rPr lang="en-US" dirty="0" smtClean="0">
                <a:latin typeface="Calibri" charset="0"/>
                <a:ea typeface="MS PGothic" charset="0"/>
              </a:rPr>
              <a:t>Both decrease blood sodium concentration</a:t>
            </a:r>
          </a:p>
          <a:p>
            <a:pPr marL="514350" indent="-514350" eaLnBrk="1" hangingPunct="1">
              <a:buFont typeface="Arial" charset="0"/>
              <a:buAutoNum type="alphaUcPeriod"/>
            </a:pPr>
            <a:r>
              <a:rPr lang="en-US" dirty="0" smtClean="0">
                <a:latin typeface="Calibri" charset="0"/>
                <a:ea typeface="MS PGothic" charset="0"/>
              </a:rPr>
              <a:t>Vasopressin reduces blood salt concentration, aldosterone increases it</a:t>
            </a:r>
          </a:p>
          <a:p>
            <a:pPr marL="514350" indent="-514350" eaLnBrk="1" hangingPunct="1">
              <a:buFont typeface="Arial" charset="0"/>
              <a:buAutoNum type="alphaUcPeriod"/>
            </a:pPr>
            <a:r>
              <a:rPr lang="en-US" dirty="0" smtClean="0">
                <a:latin typeface="Calibri" charset="0"/>
                <a:ea typeface="MS PGothic" charset="0"/>
              </a:rPr>
              <a:t>Vasopressin increases blood sodium, aldosterone decreases it</a:t>
            </a:r>
            <a:endParaRPr lang="en-US" dirty="0">
              <a:latin typeface="Calibri" charset="0"/>
              <a:ea typeface="MS PGothic" charset="0"/>
            </a:endParaRPr>
          </a:p>
        </p:txBody>
      </p:sp>
      <p:pic>
        <p:nvPicPr>
          <p:cNvPr id="16" name="TPChart" descr="1FF9E445A5B9413DB4CF2634382880EEChart20150324095812587.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hidden="1"/>
          <p:cNvSpPr/>
          <p:nvPr>
            <p:custDataLst>
              <p:tags r:id="rId4"/>
            </p:custDataLst>
          </p:nvPr>
        </p:nvSpPr>
        <p:spPr>
          <a:xfrm>
            <a:off x="1037590" y="3209544"/>
            <a:ext cx="3345737" cy="1563624"/>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Angiotensin…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Is from a precursor made primarily in the liver</a:t>
            </a:r>
          </a:p>
          <a:p>
            <a:pPr marL="514350" indent="-514350" eaLnBrk="1" hangingPunct="1">
              <a:buFont typeface="Arial" charset="0"/>
              <a:buAutoNum type="alphaUcPeriod"/>
            </a:pPr>
            <a:r>
              <a:rPr lang="en-US" dirty="0" smtClean="0">
                <a:latin typeface="Calibri" charset="0"/>
                <a:ea typeface="MS PGothic" charset="0"/>
              </a:rPr>
              <a:t>Is processed by renin</a:t>
            </a:r>
          </a:p>
          <a:p>
            <a:pPr marL="514350" indent="-514350" eaLnBrk="1" hangingPunct="1">
              <a:buFont typeface="Arial" charset="0"/>
              <a:buAutoNum type="alphaUcPeriod"/>
            </a:pPr>
            <a:r>
              <a:rPr lang="en-US" dirty="0" smtClean="0">
                <a:latin typeface="Calibri" charset="0"/>
                <a:ea typeface="MS PGothic" charset="0"/>
              </a:rPr>
              <a:t>Causes vasoconstriction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21" name="TPChart" descr="14FCB1409BAD4887ABFA67C4F81DB930Chart20150324101611351.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476707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Vasopressin Regulates Aquaporin Trafficking</a:t>
            </a:r>
            <a:endParaRPr lang="en-US" dirty="0"/>
          </a:p>
        </p:txBody>
      </p:sp>
      <p:pic>
        <p:nvPicPr>
          <p:cNvPr id="4" name="Picture 3"/>
          <p:cNvPicPr>
            <a:picLocks noChangeAspect="1"/>
          </p:cNvPicPr>
          <p:nvPr/>
        </p:nvPicPr>
        <p:blipFill>
          <a:blip r:embed="rId2"/>
          <a:stretch>
            <a:fillRect/>
          </a:stretch>
        </p:blipFill>
        <p:spPr>
          <a:xfrm>
            <a:off x="831273" y="1821728"/>
            <a:ext cx="7396088" cy="3720089"/>
          </a:xfrm>
          <a:prstGeom prst="rect">
            <a:avLst/>
          </a:prstGeom>
        </p:spPr>
      </p:pic>
    </p:spTree>
    <p:extLst>
      <p:ext uri="{BB962C8B-B14F-4D97-AF65-F5344CB8AC3E}">
        <p14:creationId xmlns:p14="http://schemas.microsoft.com/office/powerpoint/2010/main" val="234882728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133" y="1555750"/>
            <a:ext cx="3086100" cy="4508500"/>
          </a:xfrm>
          <a:prstGeom prst="rect">
            <a:avLst/>
          </a:prstGeom>
        </p:spPr>
      </p:pic>
      <p:sp>
        <p:nvSpPr>
          <p:cNvPr id="5" name="TextBox 4"/>
          <p:cNvSpPr txBox="1"/>
          <p:nvPr/>
        </p:nvSpPr>
        <p:spPr>
          <a:xfrm>
            <a:off x="726391" y="3371271"/>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4877670"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pPr lvl="1"/>
            <a:r>
              <a:rPr lang="en-US" dirty="0" err="1" smtClean="0"/>
              <a:t>Hypernatria</a:t>
            </a:r>
            <a:endParaRPr lang="en-US" dirty="0" smtClean="0"/>
          </a:p>
          <a:p>
            <a:pPr lvl="1"/>
            <a:r>
              <a:rPr lang="en-US" dirty="0" smtClean="0"/>
              <a:t>Diabetes </a:t>
            </a:r>
            <a:r>
              <a:rPr lang="en-US" dirty="0" err="1" smtClean="0"/>
              <a:t>insipidus</a:t>
            </a:r>
            <a:endParaRPr lang="en-US" dirty="0" smtClean="0"/>
          </a:p>
          <a:p>
            <a:r>
              <a:rPr lang="en-US" dirty="0" smtClean="0"/>
              <a:t>Too much vasopressin signaling</a:t>
            </a:r>
          </a:p>
          <a:p>
            <a:pPr lvl="1"/>
            <a:r>
              <a:rPr lang="en-US" dirty="0" err="1" smtClean="0"/>
              <a:t>Hyponatria</a:t>
            </a:r>
            <a:endParaRPr lang="en-US" dirty="0" smtClean="0"/>
          </a:p>
          <a:p>
            <a:pPr lvl="1"/>
            <a:r>
              <a:rPr lang="en-US" dirty="0" smtClean="0"/>
              <a:t>Headache, nausea, hypertension</a:t>
            </a:r>
            <a:endParaRPr lang="en-US" dirty="0"/>
          </a:p>
        </p:txBody>
      </p:sp>
    </p:spTree>
    <p:extLst>
      <p:ext uri="{BB962C8B-B14F-4D97-AF65-F5344CB8AC3E}">
        <p14:creationId xmlns:p14="http://schemas.microsoft.com/office/powerpoint/2010/main" val="2408040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2482116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Summary</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841727130"/>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a:t>
                      </a:r>
                      <a:r>
                        <a:rPr lang="en-US" b="1" baseline="0" dirty="0" smtClean="0"/>
                        <a:t> type</a:t>
                      </a:r>
                      <a:endParaRPr lang="en-US" b="1" dirty="0"/>
                    </a:p>
                  </a:txBody>
                  <a:tcPr/>
                </a:tc>
                <a:tc>
                  <a:txBody>
                    <a:bodyPr/>
                    <a:lstStyle/>
                    <a:p>
                      <a:r>
                        <a:rPr lang="en-US" b="0" dirty="0" smtClean="0"/>
                        <a:t>Peptide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3"/>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Lactation</a:t>
            </a:r>
            <a:endParaRPr lang="en-US" dirty="0"/>
          </a:p>
        </p:txBody>
      </p:sp>
      <p:pic>
        <p:nvPicPr>
          <p:cNvPr id="4" name="Picture 3"/>
          <p:cNvPicPr>
            <a:picLocks noChangeAspect="1"/>
          </p:cNvPicPr>
          <p:nvPr/>
        </p:nvPicPr>
        <p:blipFill>
          <a:blip r:embed="rId2"/>
          <a:stretch>
            <a:fillRect/>
          </a:stretch>
        </p:blipFill>
        <p:spPr>
          <a:xfrm>
            <a:off x="2752436" y="1524000"/>
            <a:ext cx="3669792" cy="5334000"/>
          </a:xfrm>
          <a:prstGeom prst="rect">
            <a:avLst/>
          </a:prstGeom>
        </p:spPr>
      </p:pic>
    </p:spTree>
    <p:extLst>
      <p:ext uri="{BB962C8B-B14F-4D97-AF65-F5344CB8AC3E}">
        <p14:creationId xmlns:p14="http://schemas.microsoft.com/office/powerpoint/2010/main" val="185546042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780768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Concepts in </a:t>
            </a:r>
            <a:r>
              <a:rPr lang="en-US" dirty="0" err="1" smtClean="0"/>
              <a:t>ENdocrinology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54403198"/>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0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DED7A96A1E124B71B3772A809C75B1BF"/>
  <p:tag name="HASRESULTS" val="False"/>
  <p:tag name="CHARTTYPE" val="0"/>
  <p:tag name="CHARTDEFINEDCOLORS" val="3,6,10,45,32,50,13,4,9,55,1"/>
  <p:tag name="TPQUESTIONXML" val="&lt;?xml version=&quot;1.0&quot; encoding=&quot;UTF-8&quot; standalone=&quot;yes&quot;?&gt;&lt;questionlist&gt;&lt;properties&gt;&lt;guid&gt;E690CC80385948A8BB9A7B074A450400&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ED7A96A1E124B71B3772A809C75B1BF&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80EE4497B484470BF3166A9E4CA5CFF&lt;/guid&gt;&lt;answertext&gt;Hypothalamic neurons have synaptic contacts with ACTH releasing cells&lt;/answertext&gt;&lt;valuetype&gt;-1&lt;/valuetype&gt;&lt;/answer&gt;&lt;answer&gt;&lt;guid&gt;645A85194D3E41249F6BDA2D70E0B4B2&lt;/guid&gt;&lt;answertext&gt;Hypothalamic neurons release a ACTH-releasing hormone&lt;/answertext&gt;&lt;valuetype&gt;1&lt;/valuetype&gt;&lt;/answer&gt;&lt;answer&gt;&lt;guid&gt;E1A1978C53524CBF8BE26936CCCC7467&lt;/guid&gt;&lt;answertext&gt;Neither A nor B&lt;/answertext&gt;&lt;valuetype&gt;-1&lt;/valuetype&gt;&lt;/answer&gt;&lt;answer&gt;&lt;guid&gt;6B9C32C870AF4669AC5E529A94C60A50&lt;/guid&gt;&lt;answertext&gt;Both A + B&lt;/answertext&gt;&lt;valuetype&gt;-1&lt;/valuetype&gt;&lt;/answer&gt;&lt;/answers&gt;&lt;/multichoice&gt;&lt;/questions&gt;&lt;/questionlist&gt;"/>
  <p:tag name="LIVECHARTING" val="False"/>
</p:tagLst>
</file>

<file path=ppt/tags/tag101.xml><?xml version="1.0" encoding="utf-8"?>
<p:tagLst xmlns:a="http://schemas.openxmlformats.org/drawingml/2006/main" xmlns:r="http://schemas.openxmlformats.org/officeDocument/2006/relationships" xmlns:p="http://schemas.openxmlformats.org/presentationml/2006/main">
  <p:tag name="ZEROBASED" val="False"/>
</p:tagLst>
</file>

<file path=ppt/tags/tag10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04.xml><?xml version="1.0" encoding="utf-8"?>
<p:tagLst xmlns:a="http://schemas.openxmlformats.org/drawingml/2006/main" xmlns:r="http://schemas.openxmlformats.org/officeDocument/2006/relationships" xmlns:p="http://schemas.openxmlformats.org/presentationml/2006/main">
  <p:tag name="TYPE" val="0"/>
</p:tagLst>
</file>

<file path=ppt/tags/tag10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06.xml><?xml version="1.0" encoding="utf-8"?>
<p:tagLst xmlns:a="http://schemas.openxmlformats.org/drawingml/2006/main" xmlns:r="http://schemas.openxmlformats.org/officeDocument/2006/relationships" xmlns:p="http://schemas.openxmlformats.org/presentationml/2006/main">
  <p:tag name="SLIDEGUID" val="049C68065F24426C9B4ACE621D055452"/>
  <p:tag name="AUTOOPENPOLL" val="False"/>
  <p:tag name="TYPE" val="MultiChoiceSlide"/>
  <p:tag name="TPSLIDEBULLETSTYLE" val="2"/>
  <p:tag name="TPQUESTIONXML" val="&lt;?xml version=&quot;1.0&quot; encoding=&quot;UTF-8&quot; standalone=&quot;yes&quot;?&gt;&lt;questionlist&gt;&lt;properties&gt;&lt;guid&gt;6238D347C94B41BAB44487C1A9405482&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9C68065F24426C9B4ACE621D055452&lt;/guid&gt;&lt;repollguid&gt;24BF2643A2924321957A0CC0586DE059&lt;/repollguid&gt;&lt;sourceid&gt;12664104CC2845C2AC966ED349CFB0A6&lt;/sourceid&gt;&lt;questiontext&gt;How Is Specificity Achieved in Hypothalamlic-Anterior Pituitary Signaling&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answers&gt;&lt;answer&gt;&lt;guid&gt;6AB3BB6155274ADEAC84197C1AB37543&lt;/guid&gt;&lt;answertext&gt;Specialized target cells&lt;/answertext&gt;&lt;valuetype&gt;1&lt;/valuetype&gt;&lt;/answer&gt;&lt;answer&gt;&lt;guid&gt;3299AF3E9F124316B55E495D1DF72F2B&lt;/guid&gt;&lt;answertext&gt;Specific and direct neuronal connections&lt;/answertext&gt;&lt;valuetype&gt;-1&lt;/valuetype&gt;&lt;/answer&gt;&lt;answer&gt;&lt;guid&gt;87CE9E6C92D348B09B2E753C06F96938&lt;/guid&gt;&lt;answertext&gt;Different signaling cascades&lt;/answertext&gt;&lt;valuetype&gt;-1&lt;/valuetype&gt;&lt;/answer&gt;&lt;answer&gt;&lt;guid&gt;E5DFD57C1C96497E89491DA87CBDEA8C&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How Is Specificity Achieved in Hypothalamlic-Anterior Pituitary Signaling[;crlf;]83[;]90[;]83[;]False[;]24[;][;crlf;]2.988[;]4[;]1.3488[;]1.8191[;crlf;]24[;]1[;]Specialized target cells1[;]Specialized target cells[;][;crlf;]4[;]-1[;]Specific and direct neuronal connections2[;]Specific and direct neuronal connections[;][;crlf;]4[;]-1[;]Different signaling cascades3[;]Different signaling cascades[;][;crlf;]51[;]-1[;]All of the above4[;]All of the above[;][;crlf;]"/>
</p:tagLst>
</file>

<file path=ppt/tags/tag107.xml><?xml version="1.0" encoding="utf-8"?>
<p:tagLst xmlns:a="http://schemas.openxmlformats.org/drawingml/2006/main" xmlns:r="http://schemas.openxmlformats.org/officeDocument/2006/relationships" xmlns:p="http://schemas.openxmlformats.org/presentationml/2006/main">
  <p:tag name="ZEROBASED" val="False"/>
</p:tagLst>
</file>

<file path=ppt/tags/tag10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9.xml><?xml version="1.0" encoding="utf-8"?>
<p:tagLst xmlns:a="http://schemas.openxmlformats.org/drawingml/2006/main" xmlns:r="http://schemas.openxmlformats.org/officeDocument/2006/relationships" xmlns:p="http://schemas.openxmlformats.org/presentationml/2006/main">
  <p:tag name="TYPE" val="0"/>
</p:tagLst>
</file>

<file path=ppt/tags/tag11.xml><?xml version="1.0" encoding="utf-8"?>
<p:tagLst xmlns:a="http://schemas.openxmlformats.org/drawingml/2006/main" xmlns:r="http://schemas.openxmlformats.org/officeDocument/2006/relationships" xmlns:p="http://schemas.openxmlformats.org/presentationml/2006/main">
  <p:tag name="SLIDEGUID" val="46BC9AA67C0345209AE211AEF75C1343"/>
  <p:tag name="AUTOOPENPOLL" val="False"/>
  <p:tag name="TYPE" val="MultiChoiceSlide"/>
  <p:tag name="TPSLIDEBULLETSTYLE" val="2"/>
  <p:tag name="TPQUESTIONXML" val="&lt;?xml version=&quot;1.0&quot; encoding=&quot;UTF-8&quot; standalone=&quot;yes&quot;?&gt;&lt;questionlist&gt;&lt;properties&gt;&lt;guid&gt;3DE260A92E12478D954480B395D67D9B&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6BC9AA67C0345209AE211AEF75C1343&lt;/guid&gt;&lt;repollguid&gt;7F07AC2B0A364C0491512047CA0F79E4&lt;/repollguid&gt;&lt;sourceid&gt;79CD891D91E64D8EB598D6D675A125A7&lt;/sourceid&gt;&lt;questiontext&gt;Aldoster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A07F1F10DBF34B5C84B5D2057C3A8F67&lt;/guid&gt;&lt;answertext&gt;Is released from the kidney&lt;/answertext&gt;&lt;valuetype&gt;-1&lt;/valuetype&gt;&lt;/answer&gt;&lt;answer&gt;&lt;guid&gt;316EF6422C9441789574642F742CD873&lt;/guid&gt;&lt;answertext&gt;Regulates salt reabsorption at the kidney&lt;/answertext&gt;&lt;valuetype&gt;1&lt;/valuetype&gt;&lt;/answer&gt;&lt;answer&gt;&lt;guid&gt;9926D838203A4F50B594E2A0683358C3&lt;/guid&gt;&lt;answertext&gt;Is a peptide hormone&lt;/answertext&gt;&lt;valuetype&gt;-1&lt;/valuetype&gt;&lt;/answer&gt;&lt;answer&gt;&lt;guid&gt;B30BD58ED6344995B9CC1DA5F8E159CA&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Aldosterone…[;crlf;]74[;]85[;]74[;]False[;]37[;][;crlf;]2.7432[;]2[;]1.0405[;]1.0827[;crlf;]5[;]-1[;]Is released from the kidney1[;]Is released from the kidney[;][;crlf;]37[;]1[;]Regulates salt reabsorption at the kidney2[;]Regulates salt reabsorption at the kidney[;][;crlf;]4[;]-1[;]Is a peptide hormone3[;]Is a peptide hormone[;][;crlf;]28[;]-1[;]All of the above4[;]All of the above[;][;crlf;]"/>
</p:tagLst>
</file>

<file path=ppt/tags/tag11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BFE4470D90F3409C968A047C5CFFC2B1"/>
  <p:tag name="HASRESULTS" val="False"/>
  <p:tag name="CHARTTYPE" val="0"/>
  <p:tag name="CHARTDEFINEDCOLORS" val="3,6,10,45,32,50,13,4,9,55,1"/>
  <p:tag name="TPQUESTIONXML" val="&lt;?xml version=&quot;1.0&quot; encoding=&quot;UTF-8&quot; standalone=&quot;yes&quot;?&gt;&lt;questionlist&gt;&lt;properties&gt;&lt;guid&gt;BB38001F6E31444C81EEE72358DADA1B&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FE4470D90F3409C968A047C5CFFC2B1&lt;/guid&gt;&lt;repollguid&gt;24BF2643A2924321957A0CC0586DE059&lt;/repollguid&gt;&lt;sourceid&gt;12664104CC2845C2AC966ED349CFB0A6&lt;/sourceid&gt;&lt;questiontext&gt;How Is Specificity Achieved in Hypothalamlic-Anterior Pituitary Signaling&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answers&gt;&lt;answer&gt;&lt;guid&gt;6AB3BB6155274ADEAC84197C1AB37543&lt;/guid&gt;&lt;answertext&gt;Specialized target cells&lt;/answertext&gt;&lt;valuetype&gt;1&lt;/valuetype&gt;&lt;/answer&gt;&lt;answer&gt;&lt;guid&gt;3299AF3E9F124316B55E495D1DF72F2B&lt;/guid&gt;&lt;answertext&gt;Specific and direct neuronal connections&lt;/answertext&gt;&lt;valuetype&gt;-1&lt;/valuetype&gt;&lt;/answer&gt;&lt;answer&gt;&lt;guid&gt;87CE9E6C92D348B09B2E753C06F96938&lt;/guid&gt;&lt;answertext&gt;Different signaling cascades&lt;/answertext&gt;&lt;valuetype&gt;-1&lt;/valuetype&gt;&lt;/answer&gt;&lt;answer&gt;&lt;guid&gt;E5DFD57C1C96497E89491DA87CBDEA8C&lt;/guid&gt;&lt;answertext&gt;All of the above&lt;/answertext&gt;&lt;valuetype&gt;-1&lt;/valuetype&gt;&lt;/answer&gt;&lt;/answers&gt;&lt;/multichoice&gt;&lt;/questions&gt;&lt;/questionlist&gt;"/>
  <p:tag name="LIVECHARTING" val="False"/>
</p:tagLst>
</file>

<file path=ppt/tags/tag111.xml><?xml version="1.0" encoding="utf-8"?>
<p:tagLst xmlns:a="http://schemas.openxmlformats.org/drawingml/2006/main" xmlns:r="http://schemas.openxmlformats.org/officeDocument/2006/relationships" xmlns:p="http://schemas.openxmlformats.org/presentationml/2006/main">
  <p:tag name="ZEROBASED" val="False"/>
</p:tagLst>
</file>

<file path=ppt/tags/tag11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4.xml><?xml version="1.0" encoding="utf-8"?>
<p:tagLst xmlns:a="http://schemas.openxmlformats.org/drawingml/2006/main" xmlns:r="http://schemas.openxmlformats.org/officeDocument/2006/relationships" xmlns:p="http://schemas.openxmlformats.org/presentationml/2006/main">
  <p:tag name="TYPE" val="0"/>
</p:tagLst>
</file>

<file path=ppt/tags/tag115.xml><?xml version="1.0" encoding="utf-8"?>
<p:tagLst xmlns:a="http://schemas.openxmlformats.org/drawingml/2006/main" xmlns:r="http://schemas.openxmlformats.org/officeDocument/2006/relationships" xmlns:p="http://schemas.openxmlformats.org/presentationml/2006/main">
  <p:tag name="SLIDEGUID" val="01A5A11CFB2E4452A2D9C92001A1E734"/>
  <p:tag name="AUTOOPENPOLL" val="False"/>
  <p:tag name="TYPE" val="MultiChoiceSlide"/>
  <p:tag name="TPSLIDEBULLETSTYLE" val="2"/>
  <p:tag name="TPQUESTIONXML" val="&lt;?xml version=&quot;1.0&quot; encoding=&quot;UTF-8&quot; standalone=&quot;yes&quot;?&gt;&lt;questionlist&gt;&lt;properties&gt;&lt;guid&gt;34D9E7ED098E42FC853BF23CBFF25886&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1A5A11CFB2E4452A2D9C92001A1E734&lt;/guid&gt;&lt;repollguid&gt;47289A24706E4E3C8D3C00F64CDEB587&lt;/repollguid&gt;&lt;sourceid&gt;090EC740F25D4727B0305D18BFA17F31&lt;/sourceid&gt;&lt;questiontext&gt;The carotid sinus senses increased blood volume due to drinking too much wat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3379A025DB7499DAFAC26BB7F78C0B3&lt;/guid&gt;&lt;answertext&gt;Vasopressin is released&lt;/answertext&gt;&lt;valuetype&gt;-1&lt;/valuetype&gt;&lt;/answer&gt;&lt;answer&gt;&lt;guid&gt;0A727C40BAFE486B9A7EC0DAAC5E8994&lt;/guid&gt;&lt;answertext&gt;Vasopressin release is inhibited&lt;/answertext&gt;&lt;valuetype&gt;1&lt;/valuetype&gt;&lt;/answer&gt;&lt;answer&gt;&lt;guid&gt;628C0A9056E64093BF0F87323AFDCB64&lt;/guid&gt;&lt;answertext&gt;The carotid sinus cant sense blood volume&lt;/answertext&gt;&lt;valuetype&gt;-1&lt;/valuetype&gt;&lt;/answer&gt;&lt;answer&gt;&lt;guid&gt;9E82E726D8EB45CDA8A79D4841CF6744&lt;/guid&gt;&lt;answertext&gt;More water is retained&lt;/answertext&gt;&lt;valuetype&gt;-1&lt;/valuetype&gt;&lt;/answer&gt;&lt;/answers&gt;&lt;/multichoice&gt;&lt;/questions&gt;&lt;/questionlist&gt;"/>
  <p:tag name="LIVECHARTING" val="False"/>
  <p:tag name="CHARTTYPE" val="0"/>
  <p:tag name="CHARTDEFINEDCOLORS" val="3,6,10,45,32,50,13,4,9,55,1"/>
  <p:tag name="HASRESULTS" val="True"/>
  <p:tag name="RESULTS" val="The carotid sinus senses increased blood volume due to drinking too much water…[;crlf;]85[;]90[;]85[;]False[;]72[;][;crlf;]1.9059[;]2[;]0.4235[;]0.1794[;crlf;]11[;]-1[;]Vasopressin is released1[;]Vasopressin is released[;][;crlf;]72[;]1[;]Vasopressin release is inhibited2[;]Vasopressin release is inhibited[;][;crlf;]1[;]-1[;]The carotid sinus cant sense blood volume3[;]The carotid sinus cant sense blood volume[;][;crlf;]1[;]-1[;]More water is retained4[;]More water is retained[;][;crlf;]"/>
</p:tagLst>
</file>

<file path=ppt/tags/tag116.xml><?xml version="1.0" encoding="utf-8"?>
<p:tagLst xmlns:a="http://schemas.openxmlformats.org/drawingml/2006/main" xmlns:r="http://schemas.openxmlformats.org/officeDocument/2006/relationships" xmlns:p="http://schemas.openxmlformats.org/presentationml/2006/main">
  <p:tag name="ZEROBASED" val="False"/>
</p:tagLst>
</file>

<file path=ppt/tags/tag11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1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9.xml><?xml version="1.0" encoding="utf-8"?>
<p:tagLst xmlns:a="http://schemas.openxmlformats.org/drawingml/2006/main" xmlns:r="http://schemas.openxmlformats.org/officeDocument/2006/relationships" xmlns:p="http://schemas.openxmlformats.org/presentationml/2006/main">
  <p:tag name="TYPE" val="0"/>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20.xml><?xml version="1.0" encoding="utf-8"?>
<p:tagLst xmlns:a="http://schemas.openxmlformats.org/drawingml/2006/main" xmlns:r="http://schemas.openxmlformats.org/officeDocument/2006/relationships" xmlns:p="http://schemas.openxmlformats.org/presentationml/2006/main">
  <p:tag name="SLIDEGUID" val="80A6FED4A59743DCB4FB3271CC879610"/>
  <p:tag name="AUTOOPENPOLL" val="False"/>
  <p:tag name="TYPE" val="TrueFalse"/>
  <p:tag name="TPSLIDEBULLETSTYLE" val="2"/>
  <p:tag name="TPQUESTIONXML" val="&lt;?xml version=&quot;1.0&quot; encoding=&quot;UTF-8&quot; standalone=&quot;yes&quot;?&gt;&lt;questionlist&gt;&lt;properties&gt;&lt;guid&gt;BC77778493A34BD99582E524310DD2FC&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0A6FED4A59743DCB4FB3271CC879610&lt;/guid&gt;&lt;repollguid&gt;67E9702901A84A5C9205F2969DF0FD87&lt;/repollguid&gt;&lt;sourceid&gt;85FCFC51FCB540A8B4AA8C1647DF3046&lt;/sourceid&gt;&lt;questiontext&gt;If vasopressin release is activated by ethanol, this would cause increased urination&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truefalse&gt;True&lt;/truefalse&gt;&lt;answers&gt;&lt;answer&gt;&lt;guid&gt;7F63BB2597184409AC8B39DAEBB279E9&lt;/guid&gt;&lt;answertext&gt;True&lt;/answertext&gt;&lt;valuetype&gt;-1&lt;/valuetype&gt;&lt;/answer&gt;&lt;answer&gt;&lt;guid&gt;3A6F79B48D264137A3E807D4B02D3893&lt;/guid&gt;&lt;answertext&gt;False&lt;/answertext&gt;&lt;valuetype&gt;1&lt;/valuetype&gt;&lt;/answer&gt;&lt;/answers&gt;&lt;/multichoice&gt;&lt;/questions&gt;&lt;/questionlist&gt;"/>
  <p:tag name="LIVECHARTING" val="False"/>
  <p:tag name="CHARTTYPE" val="0"/>
  <p:tag name="CHARTDEFINEDCOLORS" val="3,6,10,45,32,50,13,4,9,55,1"/>
  <p:tag name="HASRESULTS" val="True"/>
  <p:tag name="RESULTS" val="If vasopressin release is activated by ethanol, this would cause increased urination[;crlf;]88[;]90[;]88[;]False[;]59[;][;crlf;]1.6705[;]2[;]0.47[;]0.2209[;crlf;]29[;]-1[;]True1[;]True[;][;crlf;]59[;]1[;]False2[;]False[;][;crlf;]"/>
</p:tagLst>
</file>

<file path=ppt/tags/tag121.xml><?xml version="1.0" encoding="utf-8"?>
<p:tagLst xmlns:a="http://schemas.openxmlformats.org/drawingml/2006/main" xmlns:r="http://schemas.openxmlformats.org/officeDocument/2006/relationships" xmlns:p="http://schemas.openxmlformats.org/presentationml/2006/main">
  <p:tag name="ZEROBASED" val="False"/>
</p:tagLst>
</file>

<file path=ppt/tags/tag12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2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24.xml><?xml version="1.0" encoding="utf-8"?>
<p:tagLst xmlns:a="http://schemas.openxmlformats.org/drawingml/2006/main" xmlns:r="http://schemas.openxmlformats.org/officeDocument/2006/relationships" xmlns:p="http://schemas.openxmlformats.org/presentationml/2006/main">
  <p:tag name="TYPE" val="0"/>
</p:tagLst>
</file>

<file path=ppt/tags/tag125.xml><?xml version="1.0" encoding="utf-8"?>
<p:tagLst xmlns:a="http://schemas.openxmlformats.org/drawingml/2006/main" xmlns:r="http://schemas.openxmlformats.org/officeDocument/2006/relationships" xmlns:p="http://schemas.openxmlformats.org/presentationml/2006/main">
  <p:tag name="SLIDEGUID" val="40577B57BC4E4974B87A5DFF5057556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F8AB65EC19FE4371A213F433FCC8127C&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0577B57BC4E4974B87A5DFF5057556D&lt;/guid&gt;&lt;repollguid&gt;C5DB8BBC9F3844AC82BC310082CE573C&lt;/repollguid&gt;&lt;sourceid&gt;48A95EDAF2DE440A80541EB8FD0F2F10&lt;/sourceid&gt;&lt;questiontext&gt;Aldosterone and vasopressi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E1BB51B00F43AF9B8555855FC29BF0&lt;/guid&gt;&lt;answertext&gt;Both increase blood sodium concentration&lt;/answertext&gt;&lt;valuetype&gt;-1&lt;/valuetype&gt;&lt;/answer&gt;&lt;answer&gt;&lt;guid&gt;6A3E3DC20F6D420681543DD316798300&lt;/guid&gt;&lt;answertext&gt;Both decrease blood sodium concentration&lt;/answertext&gt;&lt;valuetype&gt;-1&lt;/valuetype&gt;&lt;/answer&gt;&lt;answer&gt;&lt;guid&gt;F73C2624F5C2480795979951C81B493D&lt;/guid&gt;&lt;answertext&gt;Vasopressin reduces blood salt concentration, aldosterone increases it&lt;/answertext&gt;&lt;valuetype&gt;1&lt;/valuetype&gt;&lt;/answer&gt;&lt;answer&gt;&lt;guid&gt;DEB7DB866D494019B2EE3EAC9DD18CAD&lt;/guid&gt;&lt;answertext&gt;Vasopressin increases blood sodium, aldosterone decreases it&lt;/answertext&gt;&lt;valuetype&gt;-1&lt;/valuetype&gt;&lt;/answer&gt;&lt;/answers&gt;&lt;/multichoice&gt;&lt;/questions&gt;&lt;/questionlist&gt;"/>
  <p:tag name="LIVECHARTING" val="False"/>
</p:tagLst>
</file>

<file path=ppt/tags/tag126.xml><?xml version="1.0" encoding="utf-8"?>
<p:tagLst xmlns:a="http://schemas.openxmlformats.org/drawingml/2006/main" xmlns:r="http://schemas.openxmlformats.org/officeDocument/2006/relationships" xmlns:p="http://schemas.openxmlformats.org/presentationml/2006/main">
  <p:tag name="ZEROBASED" val="False"/>
</p:tagLst>
</file>

<file path=ppt/tags/tag12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28.xml><?xml version="1.0" encoding="utf-8"?>
<p:tagLst xmlns:a="http://schemas.openxmlformats.org/drawingml/2006/main" xmlns:r="http://schemas.openxmlformats.org/officeDocument/2006/relationships" xmlns:p="http://schemas.openxmlformats.org/presentationml/2006/main">
  <p:tag name="TYPE" val="0"/>
</p:tagLst>
</file>

<file path=ppt/tags/tag129.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1FF9E445A5B9413DB4CF2634382880EE"/>
  <p:tag name="HASRESULTS" val="False"/>
  <p:tag name="CHARTTYPE" val="0"/>
  <p:tag name="CHARTDEFINEDCOLORS" val="3,6,10,45,32,50,13,4,9,55,1"/>
  <p:tag name="TPQUESTIONXML" val="&lt;?xml version=&quot;1.0&quot; encoding=&quot;UTF-8&quot; standalone=&quot;yes&quot;?&gt;&lt;questionlist&gt;&lt;properties&gt;&lt;guid&gt;9A7F48F414E1499B9D9BB240B22CD0E6&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F9E445A5B9413DB4CF2634382880EE&lt;/guid&gt;&lt;repollguid&gt;C5DB8BBC9F3844AC82BC310082CE573C&lt;/repollguid&gt;&lt;sourceid&gt;48A95EDAF2DE440A80541EB8FD0F2F10&lt;/sourceid&gt;&lt;questiontext&gt;Aldosterone and vasopressin…&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E1BB51B00F43AF9B8555855FC29BF0&lt;/guid&gt;&lt;answertext&gt;Both increase blood sodium concentration&lt;/answertext&gt;&lt;valuetype&gt;-1&lt;/valuetype&gt;&lt;/answer&gt;&lt;answer&gt;&lt;guid&gt;6A3E3DC20F6D420681543DD316798300&lt;/guid&gt;&lt;answertext&gt;Both decrease blood sodium concentration&lt;/answertext&gt;&lt;valuetype&gt;-1&lt;/valuetype&gt;&lt;/answer&gt;&lt;answer&gt;&lt;guid&gt;F73C2624F5C2480795979951C81B493D&lt;/guid&gt;&lt;answertext&gt;Vasopressin reduces blood salt concentration, aldosterone increases it&lt;/answertext&gt;&lt;valuetype&gt;1&lt;/valuetype&gt;&lt;/answer&gt;&lt;answer&gt;&lt;guid&gt;DEB7DB866D494019B2EE3EAC9DD18CAD&lt;/guid&gt;&lt;answertext&gt;Vasopressin increases blood sodium, aldosterone decreases it&lt;/answertext&gt;&lt;valuetype&gt;-1&lt;/valuetype&gt;&lt;/answer&gt;&lt;/answers&gt;&lt;/multichoice&gt;&lt;/questions&gt;&lt;/questionlist&gt;"/>
  <p:tag name="LIVECHARTING"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30.xml><?xml version="1.0" encoding="utf-8"?>
<p:tagLst xmlns:a="http://schemas.openxmlformats.org/drawingml/2006/main" xmlns:r="http://schemas.openxmlformats.org/officeDocument/2006/relationships" xmlns:p="http://schemas.openxmlformats.org/presentationml/2006/main">
  <p:tag name="ZEROBASED" val="False"/>
</p:tagLst>
</file>

<file path=ppt/tags/tag13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3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33.xml><?xml version="1.0" encoding="utf-8"?>
<p:tagLst xmlns:a="http://schemas.openxmlformats.org/drawingml/2006/main" xmlns:r="http://schemas.openxmlformats.org/officeDocument/2006/relationships" xmlns:p="http://schemas.openxmlformats.org/presentationml/2006/main">
  <p:tag name="TYPE" val="0"/>
</p:tagLst>
</file>

<file path=ppt/tags/tag1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5.xml><?xml version="1.0" encoding="utf-8"?>
<p:tagLst xmlns:a="http://schemas.openxmlformats.org/drawingml/2006/main" xmlns:r="http://schemas.openxmlformats.org/officeDocument/2006/relationships" xmlns:p="http://schemas.openxmlformats.org/presentationml/2006/main">
  <p:tag name="TYPE" val="0"/>
</p:tagLst>
</file>

<file path=ppt/tags/tag1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7.xml><?xml version="1.0" encoding="utf-8"?>
<p:tagLst xmlns:a="http://schemas.openxmlformats.org/drawingml/2006/main" xmlns:r="http://schemas.openxmlformats.org/officeDocument/2006/relationships" xmlns:p="http://schemas.openxmlformats.org/presentationml/2006/main">
  <p:tag name="SLIDEGUID" val="E8656AD5EBCB4B4C99D16ABACC4B9F5D"/>
  <p:tag name="AUTOOPENPOLL" val="False"/>
  <p:tag name="TYPE" val="MultiChoiceSlide"/>
  <p:tag name="TPSLIDEBULLETSTYLE" val="2"/>
  <p:tag name="TPQUESTIONXML" val="&lt;?xml version=&quot;1.0&quot; encoding=&quot;UTF-8&quot; standalone=&quot;yes&quot;?&gt;&lt;questionlist&gt;&lt;properties&gt;&lt;guid&gt;5D3D8379284D4C37B9682EAD5BE1988C&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8656AD5EBCB4B4C99D16ABACC4B9F5D&lt;/guid&gt;&lt;repollguid&gt;4F352CBACD8C484583B4932661CEDBBD&lt;/repollguid&gt;&lt;sourceid&gt;5E916CE024194879A87D2AB44C5CBB52&lt;/sourceid&gt;&lt;questiontext&gt;Angiotensin…&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F5BEF5AC0D44DEA3E04ED384C5A98E&lt;/guid&gt;&lt;answertext&gt;Is from a precursor made primarily in the liver&lt;/answertext&gt;&lt;valuetype&gt;-1&lt;/valuetype&gt;&lt;/answer&gt;&lt;answer&gt;&lt;guid&gt;AB599F4C16AC4416B2B14A2472E26B93&lt;/guid&gt;&lt;answertext&gt;Is processed by renin&lt;/answertext&gt;&lt;valuetype&gt;-1&lt;/valuetype&gt;&lt;/answer&gt;&lt;answer&gt;&lt;guid&gt;566F289F2387487BBFE43C1590EC6C40&lt;/guid&gt;&lt;answertext&gt;Causes vasoconstriction&lt;/answertext&gt;&lt;valuetype&gt;-1&lt;/valuetype&gt;&lt;/answer&gt;&lt;answer&gt;&lt;guid&gt;3D7059B605494F6C816936FDEEC282C6&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Angiotensin…[;crlf;]68[;]86[;]68[;]False[;]43[;][;crlf;]3.3235[;]4[;]1.021[;]1.0424[;crlf;]7[;]-1[;]Is from a precursor made primarily in the liver1[;]Is from a precursor made primarily in the liver[;][;crlf;]7[;]-1[;]Is processed by renin2[;]Is processed by renin[;][;crlf;]11[;]-1[;]Causes vasoconstriction3[;]Causes vasoconstriction[;][;crlf;]43[;]1[;]All of the above4[;]All of the above[;][;crlf;]"/>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772AEA65E74F4CA1B8DB6E0E1C80218F"/>
  <p:tag name="AUTOOPENPOLL" val="False"/>
  <p:tag name="TYPE" val="MultiChoiceSlide"/>
  <p:tag name="TPSLIDEBULLETSTYLE" val="2"/>
  <p:tag name="CHARTTYPE" val="0"/>
  <p:tag name="CHARTDEFINEDCOLORS" val="3,6,10,45,32,50,13,4,9,55,1"/>
  <p:tag name="HASRESULTS" val="True"/>
  <p:tag name="RESULTS" val="Clicker Test: Press “A”[;crlf;]77[;]77[;]77[;]False[;]0[;][;crlf;]1.2468[;]1[;]0.7236[;]0.5235[;crlf;]67[;]0[;]A1[;]A[;][;crlf;]5[;]0[;]B2[;]B[;][;crlf;]1[;]0[;]C3[;]C[;][;crlf;]4[;]0[;]D4[;]D[;][;crlf;]"/>
  <p:tag name="TPQUESTIONXML" val="&lt;?xml version=&quot;1.0&quot; encoding=&quot;UTF-8&quot; standalone=&quot;yes&quot;?&gt;&lt;questionlist&gt;&lt;properties&gt;&lt;guid&gt;01DCD6B35E374D51B0B1CB75B670AF02&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2AEA65E74F4CA1B8DB6E0E1C80218F&lt;/guid&gt;&lt;repollguid&gt;24E4882C3A2A4D83BD245B6EC8E624CC&lt;/repollguid&gt;&lt;sourceid&gt;433929385840459C84C7EA2A2F9BE92A&lt;/sourceid&gt;&lt;questiontext&gt;Clicker Test: Press “A”&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2C579A1E1394AF0B230A666121423E8&lt;/guid&gt;&lt;answertext&gt;A&lt;/answertext&gt;&lt;valuetype&gt;0&lt;/valuetype&gt;&lt;/answer&gt;&lt;answer&gt;&lt;guid&gt;715BEA8741E84E9A88A9452E6564CAA6&lt;/guid&gt;&lt;answertext&gt;B&lt;/answertext&gt;&lt;valuetype&gt;0&lt;/valuetype&gt;&lt;/answer&gt;&lt;answer&gt;&lt;guid&gt;306FBA17A25D4363A4797F3CC9BB1575&lt;/guid&gt;&lt;answertext&gt;C&lt;/answertext&gt;&lt;valuetype&gt;0&lt;/valuetype&gt;&lt;/answer&gt;&lt;answer&gt;&lt;guid&gt;DAB692AA07804B729D6966A3134D2AB8&lt;/guid&gt;&lt;answertext&gt;D&lt;/answertext&gt;&lt;valuetype&gt;0&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1.xml><?xml version="1.0" encoding="utf-8"?>
<p:tagLst xmlns:a="http://schemas.openxmlformats.org/drawingml/2006/main" xmlns:r="http://schemas.openxmlformats.org/officeDocument/2006/relationships" xmlns:p="http://schemas.openxmlformats.org/presentationml/2006/main">
  <p:tag name="TYPE" val="0"/>
</p:tagLst>
</file>

<file path=ppt/tags/tag2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3.xml><?xml version="1.0" encoding="utf-8"?>
<p:tagLst xmlns:a="http://schemas.openxmlformats.org/drawingml/2006/main" xmlns:r="http://schemas.openxmlformats.org/officeDocument/2006/relationships" xmlns:p="http://schemas.openxmlformats.org/presentationml/2006/main">
  <p:tag name="SLIDEGUID" val="1F188E67292D452F9F01D4A0F455BADF"/>
  <p:tag name="AUTOOPENPOLL" val="False"/>
  <p:tag name="TYPE" val="MultiChoiceSlide"/>
  <p:tag name="TPSLIDEBULLETSTYLE" val="2"/>
  <p:tag name="TPQUESTIONXML" val="&lt;?xml version=&quot;1.0&quot; encoding=&quot;UTF-8&quot; standalone=&quot;yes&quot;?&gt;&lt;questionlist&gt;&lt;properties&gt;&lt;guid&gt;B1E7BF69BA1440A9BF7CDF498C6D55BA&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188E67292D452F9F01D4A0F455BADF&lt;/guid&gt;&lt;repollguid&gt;FE2F1215ACA04A6BA2C164B2946ABD83&lt;/repollguid&gt;&lt;sourceid&gt;902A85776D284B17A21F080085A8A820&lt;/sourceid&gt;&lt;questiontext&gt;When the fight or flight response increases blood flow to muscles, what is the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089B81009D04D0891D34DEBE7747135&lt;/guid&gt;&lt;answertext&gt;Adrenaline&lt;/answertext&gt;&lt;valuetype&gt;1&lt;/valuetype&gt;&lt;/answer&gt;&lt;answer&gt;&lt;guid&gt;0BA8FE6200DE479A8D9CDB18281F075E&lt;/guid&gt;&lt;answertext&gt;Insulin&lt;/answertext&gt;&lt;valuetype&gt;-1&lt;/valuetype&gt;&lt;/answer&gt;&lt;answer&gt;&lt;guid&gt;340F84F918644318A36E59AB3705AD7F&lt;/guid&gt;&lt;answertext&gt;Renin&lt;/answertext&gt;&lt;valuetype&gt;-1&lt;/valuetype&gt;&lt;/answer&gt;&lt;answer&gt;&lt;guid&gt;373BE64164AB4B22B5CE0DDDF95FF17D&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en the fight or flight response increases blood flow to muscles, what is the signal[;crlf;]78[;]88[;]78[;]False[;]75[;][;crlf;]1.1154[;]1[;]0.5769[;]0.3328[;crlf;]75[;]1[;]Adrenaline1[;]Adrenaline[;][;crlf;]0[;]-1[;]Insulin2[;]Insulin[;][;crlf;]0[;]-1[;]Renin3[;]Renin[;][;crlf;]3[;]-1[;]All of the above4[;]All of the above[;][;crlf;]"/>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7.xml><?xml version="1.0" encoding="utf-8"?>
<p:tagLst xmlns:a="http://schemas.openxmlformats.org/drawingml/2006/main" xmlns:r="http://schemas.openxmlformats.org/officeDocument/2006/relationships" xmlns:p="http://schemas.openxmlformats.org/presentationml/2006/main">
  <p:tag name="TYPE" val="0"/>
</p:tagLst>
</file>

<file path=ppt/tags/tag28.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9.xml><?xml version="1.0" encoding="utf-8"?>
<p:tagLst xmlns:a="http://schemas.openxmlformats.org/drawingml/2006/main" xmlns:r="http://schemas.openxmlformats.org/officeDocument/2006/relationships" xmlns:p="http://schemas.openxmlformats.org/presentationml/2006/main">
  <p:tag name="SLIDEGUID" val="457AC79D2DFB4334B3EF53D9E6E43108"/>
  <p:tag name="AUTOOPENPOLL" val="False"/>
  <p:tag name="TYPE" val="MultiChoiceSlide"/>
  <p:tag name="TPSLIDEBULLETSTYLE" val="2"/>
  <p:tag name="TPQUESTIONXML" val="&lt;?xml version=&quot;1.0&quot; encoding=&quot;UTF-8&quot; standalone=&quot;yes&quot;?&gt;&lt;questionlist&gt;&lt;properties&gt;&lt;guid&gt;E8B6DF39E6F540489D1331F1519708D1&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57AC79D2DFB4334B3EF53D9E6E43108&lt;/guid&gt;&lt;repollguid&gt;A592A4DB95AB4390A72308EE7A0C475D&lt;/repollguid&gt;&lt;sourceid&gt;AAB10F2C848241D6AF2B2831F3DE62D5&lt;/sourceid&gt;&lt;questiontext&gt;What cells respond to that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B1A682468DF34ADA94DBD21D0E892EA8&lt;/guid&gt;&lt;answertext&gt;Cardiac muscle&lt;/answertext&gt;&lt;valuetype&gt;-1&lt;/valuetype&gt;&lt;/answer&gt;&lt;answer&gt;&lt;guid&gt;DAD0997E111B46919D8EEF981CAF60FD&lt;/guid&gt;&lt;answertext&gt;Skeletal muscle&lt;/answertext&gt;&lt;valuetype&gt;-1&lt;/valuetype&gt;&lt;/answer&gt;&lt;answer&gt;&lt;guid&gt;90E9D543A8DC4000A33B9874B82F29C5&lt;/guid&gt;&lt;answertext&gt;Vascular smooth muscle&lt;/answertext&gt;&lt;valuetype&gt;-1&lt;/valuetype&gt;&lt;/answer&gt;&lt;answer&gt;&lt;guid&gt;718BD7AA494F491F86F2235FC2621830&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at cells respond to that signal[;crlf;]72[;]89[;]72[;]False[;]54[;][;crlf;]3.5139[;]4[;]0.8974[;]0.8054[;crlf;]3[;]-1[;]Cardiac muscle1[;]Cardiac muscle[;][;crlf;]11[;]-1[;]Skeletal muscle2[;]Skeletal muscle[;][;crlf;]4[;]-1[;]Vascular smooth muscle3[;]Vascular smooth muscle[;][;crlf;]54[;]1[;]All of the above4[;]All of the above[;][;crlf;]"/>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ZEROBASED" val="False"/>
</p:tagLst>
</file>

<file path=ppt/tags/tag3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3.xml><?xml version="1.0" encoding="utf-8"?>
<p:tagLst xmlns:a="http://schemas.openxmlformats.org/drawingml/2006/main" xmlns:r="http://schemas.openxmlformats.org/officeDocument/2006/relationships" xmlns:p="http://schemas.openxmlformats.org/presentationml/2006/main">
  <p:tag name="TYPE" val="0"/>
</p:tagLst>
</file>

<file path=ppt/tags/tag3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5.xml><?xml version="1.0" encoding="utf-8"?>
<p:tagLst xmlns:a="http://schemas.openxmlformats.org/drawingml/2006/main" xmlns:r="http://schemas.openxmlformats.org/officeDocument/2006/relationships" xmlns:p="http://schemas.openxmlformats.org/presentationml/2006/main">
  <p:tag name="SLIDEGUID" val="3ECFD246A2BA435E9600E9A12A7041A1"/>
  <p:tag name="AUTOOPENPOLL" val="False"/>
  <p:tag name="TYPE" val="MultiChoiceSlide"/>
  <p:tag name="TPSLIDEBULLETSTYLE" val="2"/>
  <p:tag name="TPQUESTIONXML" val="&lt;?xml version=&quot;1.0&quot; encoding=&quot;UTF-8&quot; standalone=&quot;yes&quot;?&gt;&lt;questionlist&gt;&lt;properties&gt;&lt;guid&gt;7040DB34E5D643B5ADC78338D369E6D1&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ECFD246A2BA435E9600E9A12A7041A1&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 name="CHARTTYPE" val="0"/>
  <p:tag name="CHARTDEFINEDCOLORS" val="3,6,10,45,32,50,13,4,9,55,1"/>
  <p:tag name="HASRESULTS" val="True"/>
  <p:tag name="RESULTS" val="Which hormone type is most likely to be able to cross plasma membranes[;crlf;]79[;]90[;]79[;]False[;]71[;][;crlf;]3.7468[;]4[;]0.7871[;]0.6195[;crlf;]5[;]-1[;]An amine such as adrenaline1[;]An amine such as adrenaline[;][;crlf;]2[;]-1[;]A peptide such as insulin2[;]A peptide such as insulin[;][;crlf;]1[;]-1[;]A polypeptide such as FSH3[;]A polypeptide such as FSH[;][;crlf;]71[;]1[;]A steroid such as testosterone4[;]A steroid such as testosterone[;][;crlf;]"/>
</p:tagLst>
</file>

<file path=ppt/tags/tag36.xml><?xml version="1.0" encoding="utf-8"?>
<p:tagLst xmlns:a="http://schemas.openxmlformats.org/drawingml/2006/main" xmlns:r="http://schemas.openxmlformats.org/officeDocument/2006/relationships" xmlns:p="http://schemas.openxmlformats.org/presentationml/2006/main">
  <p:tag name="ZEROBASED" val="False"/>
</p:tagLst>
</file>

<file path=ppt/tags/tag3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8.xml><?xml version="1.0" encoding="utf-8"?>
<p:tagLst xmlns:a="http://schemas.openxmlformats.org/drawingml/2006/main" xmlns:r="http://schemas.openxmlformats.org/officeDocument/2006/relationships" xmlns:p="http://schemas.openxmlformats.org/presentationml/2006/main">
  <p:tag name="TYPE" val="0"/>
</p:tagLst>
</file>

<file path=ppt/tags/tag3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8A21D1901FDA4C77961379518A168715"/>
  <p:tag name="HASRESULTS" val="False"/>
  <p:tag name="CHARTTYPE" val="0"/>
  <p:tag name="CHARTDEFINEDCOLORS" val="3,6,10,45,32,50,13,4,9,55,1"/>
  <p:tag name="TPQUESTIONXML" val="&lt;?xml version=&quot;1.0&quot; encoding=&quot;UTF-8&quot; standalone=&quot;yes&quot;?&gt;&lt;questionlist&gt;&lt;properties&gt;&lt;guid&gt;C7C8EEF095A64AE0B82D1CFF6BB587BA&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A21D1901FDA4C77961379518A168715&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Lst>
</file>

<file path=ppt/tags/tag41.xml><?xml version="1.0" encoding="utf-8"?>
<p:tagLst xmlns:a="http://schemas.openxmlformats.org/drawingml/2006/main" xmlns:r="http://schemas.openxmlformats.org/officeDocument/2006/relationships" xmlns:p="http://schemas.openxmlformats.org/presentationml/2006/main">
  <p:tag name="ZEROBASED" val="False"/>
</p:tagLst>
</file>

<file path=ppt/tags/tag4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44.xml><?xml version="1.0" encoding="utf-8"?>
<p:tagLst xmlns:a="http://schemas.openxmlformats.org/drawingml/2006/main" xmlns:r="http://schemas.openxmlformats.org/officeDocument/2006/relationships" xmlns:p="http://schemas.openxmlformats.org/presentationml/2006/main">
  <p:tag name="TYPE" val="0"/>
</p:tagLst>
</file>

<file path=ppt/tags/tag4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46.xml><?xml version="1.0" encoding="utf-8"?>
<p:tagLst xmlns:a="http://schemas.openxmlformats.org/drawingml/2006/main" xmlns:r="http://schemas.openxmlformats.org/officeDocument/2006/relationships" xmlns:p="http://schemas.openxmlformats.org/presentationml/2006/main">
  <p:tag name="SLIDEGUID" val="44EEE13E613A41939961146F5098F970"/>
  <p:tag name="AUTOOPENPOLL" val="False"/>
  <p:tag name="TYPE" val="MultiChoiceSlide"/>
  <p:tag name="TPSLIDEBULLETSTYLE" val="2"/>
  <p:tag name="TPQUESTIONXML" val="&lt;?xml version=&quot;1.0&quot; encoding=&quot;UTF-8&quot; standalone=&quot;yes&quot;?&gt;&lt;questionlist&gt;&lt;properties&gt;&lt;guid&gt;F6A4EB663808466BB454B690C9707780&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4EEE13E613A41939961146F5098F970&lt;/guid&gt;&lt;repollguid&gt;C1CFD911D2E949F9B3B070B216193049&lt;/repollguid&gt;&lt;sourceid&gt;A4E4F69CB3A64BA8B84BE102F855B53D&lt;/sourceid&gt;&lt;questiontext&gt;Somatostatin is a Gi-linked GPCR&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39636AEE108C477D869151CBF13F7025&lt;/guid&gt;&lt;answertext&gt;Somatostatin activates PKA&lt;/answertext&gt;&lt;valuetype&gt;-1&lt;/valuetype&gt;&lt;/answer&gt;&lt;answer&gt;&lt;guid&gt;7F9252C9E49D4448B97BB645D7B6C32A&lt;/guid&gt;&lt;answertext&gt;Somatostatin decreases cAMP&lt;/answertext&gt;&lt;valuetype&gt;1&lt;/valuetype&gt;&lt;/answer&gt;&lt;answer&gt;&lt;guid&gt;3FE438F61EBD4C0683AD42977B099DD2&lt;/guid&gt;&lt;answertext&gt;Somatostatin receptor is a nuclear hormone receptor&lt;/answertext&gt;&lt;valuetype&gt;-1&lt;/valuetype&gt;&lt;/answer&gt;&lt;answer&gt;&lt;guid&gt;109A21DDED96404E85537E447528E073&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Somatostatin is a Gi-linked GPCR[;crlf;]83[;]90[;]83[;]False[;]57[;][;crlf;]1.9639[;]2[;]0.7019[;]0.4927[;crlf;]17[;]-1[;]Somatostatin activates PKA1[;]Somatostatin activates PKA[;][;crlf;]57[;]1[;]Somatostatin decreases cAMP2[;]Somatostatin decreases cAMP[;][;crlf;]4[;]-1[;]Somatostatin receptor is a nuclear hormone receptor3[;]Somatostatin receptor is a nuclear hormone receptor[;][;crlf;]5[;]-1[;]All of the above4[;]All of the above[;][;crlf;]"/>
</p:tagLst>
</file>

<file path=ppt/tags/tag47.xml><?xml version="1.0" encoding="utf-8"?>
<p:tagLst xmlns:a="http://schemas.openxmlformats.org/drawingml/2006/main" xmlns:r="http://schemas.openxmlformats.org/officeDocument/2006/relationships" xmlns:p="http://schemas.openxmlformats.org/presentationml/2006/main">
  <p:tag name="ZEROBASED" val="False"/>
</p:tagLst>
</file>

<file path=ppt/tags/tag4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9.xml><?xml version="1.0" encoding="utf-8"?>
<p:tagLst xmlns:a="http://schemas.openxmlformats.org/drawingml/2006/main" xmlns:r="http://schemas.openxmlformats.org/officeDocument/2006/relationships" xmlns:p="http://schemas.openxmlformats.org/presentationml/2006/main">
  <p:tag name="TYPE" val="0"/>
</p:tagLst>
</file>

<file path=ppt/tags/tag5.xml><?xml version="1.0" encoding="utf-8"?>
<p:tagLst xmlns:a="http://schemas.openxmlformats.org/drawingml/2006/main" xmlns:r="http://schemas.openxmlformats.org/officeDocument/2006/relationships" xmlns:p="http://schemas.openxmlformats.org/presentationml/2006/main">
  <p:tag name="SLIDEGUID" val="84B67B96615A42EB9D99765F511E269C"/>
  <p:tag name="AUTOOPENPOLL" val="False"/>
  <p:tag name="TYPE" val="MultiChoiceSlide"/>
  <p:tag name="TPSLIDEBULLETSTYLE" val="2"/>
  <p:tag name="TPQUESTIONXML" val="&lt;?xml version=&quot;1.0&quot; encoding=&quot;UTF-8&quot; standalone=&quot;yes&quot;?&gt;&lt;questionlist&gt;&lt;properties&gt;&lt;guid&gt;39166B48F798496FB21AD8EAB3CB3BDD&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4B67B96615A42EB9D99765F511E269C&lt;/guid&gt;&lt;repollguid&gt;C2BF770BD25142ACA812458FAC07CE27&lt;/repollguid&gt;&lt;sourceid&gt;98D1F2E8F12C414B960FEB021B18820D&lt;/sourceid&gt;&lt;questiontext&gt;Epinephri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F54628DFC1745C58BA3AF494A85A3C5&lt;/guid&gt;&lt;answertext&gt;Increases heart rate&lt;/answertext&gt;&lt;valuetype&gt;-1&lt;/valuetype&gt;&lt;/answer&gt;&lt;answer&gt;&lt;guid&gt;0FB214AC1DBB4666993767EBD6A28775&lt;/guid&gt;&lt;answertext&gt;Causes smooth muscle vasodilation in skeletal muscle&lt;/answertext&gt;&lt;valuetype&gt;-1&lt;/valuetype&gt;&lt;/answer&gt;&lt;answer&gt;&lt;guid&gt;14F85E4CBDC442548C0EE32602A60F39&lt;/guid&gt;&lt;answertext&gt;Causes digestive smooth muscle vasoconstriction&lt;/answertext&gt;&lt;valuetype&gt;-1&lt;/valuetype&gt;&lt;/answer&gt;&lt;answer&gt;&lt;guid&gt;53A46FA6A55F4723A9CF74E1C12EF269&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Epinephrine…[;crlf;]46[;]77[;]46[;]False[;]23[;][;crlf;]2.7174[;]3.5[;]1.3935[;]1.9419[;crlf;]17[;]-1[;]Increases heart rate1[;]Increases heart rate[;][;crlf;]2[;]-1[;]Causes smooth muscle vasodilation in skeletal muscle2[;]Causes smooth muscle vasodilation in skeletal muscle[;][;crlf;]4[;]-1[;]Causes digestive smooth muscle vasoconstriction3[;]Causes digestive smooth muscle vasoconstriction[;][;crlf;]23[;]1[;]All of the above4[;]All of the above[;][;crlf;]"/>
</p:tagLst>
</file>

<file path=ppt/tags/tag5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5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2.xml><?xml version="1.0" encoding="utf-8"?>
<p:tagLst xmlns:a="http://schemas.openxmlformats.org/drawingml/2006/main" xmlns:r="http://schemas.openxmlformats.org/officeDocument/2006/relationships" xmlns:p="http://schemas.openxmlformats.org/presentationml/2006/main">
  <p:tag name="SLIDEGUID" val="0BADE63A48C049D1A961131D3DDA9A8F"/>
  <p:tag name="AUTOOPENPOLL" val="False"/>
  <p:tag name="TYPE" val="MultiChoiceSlide"/>
  <p:tag name="TPSLIDEBULLETSTYLE" val="2"/>
  <p:tag name="TPQUESTIONXML" val="&lt;?xml version=&quot;1.0&quot; encoding=&quot;UTF-8&quot; standalone=&quot;yes&quot;?&gt;&lt;questionlist&gt;&lt;properties&gt;&lt;guid&gt;A3DFB0E7F2664EE0902E3EC4CC650EAB&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BADE63A48C049D1A961131D3DDA9A8F&lt;/guid&gt;&lt;repollguid&gt;BBCA973B2DA440B783B04C03D2EF96F2&lt;/repollguid&gt;&lt;sourceid&gt;832169B3DDDE492E83358559FD2D3FA4&lt;/sourceid&gt;&lt;questiontext&gt;Which hormonal responses will occur fastes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773DB04656EB46B6B731D1F97C034051&lt;/guid&gt;&lt;answertext&gt;GH effects on new mRNA/protein (JAK/STAT)&lt;/answertext&gt;&lt;valuetype&gt;0&lt;/valuetype&gt;&lt;/answer&gt;&lt;answer&gt;&lt;guid&gt;D764238684EE4A9D8E946E08E8853C51&lt;/guid&gt;&lt;answertext&gt;Insulin effects on enzyme activity (RTK)&lt;/answertext&gt;&lt;valuetype&gt;0&lt;/valuetype&gt;&lt;/answer&gt;&lt;answer&gt;&lt;guid&gt;21E2D5CCDCCA4BE9949E6DE7F971AAB1&lt;/guid&gt;&lt;answertext&gt;Testosterone effects on mRNA/protein (NHR)&lt;/answertext&gt;&lt;valuetype&gt;0&lt;/valuetype&gt;&lt;/answer&gt;&lt;answer&gt;&lt;guid&gt;C19611AB5B0D41B4A6CFA16FBF7575A9&lt;/guid&gt;&lt;answertext&gt;They all occur at the same speed&lt;/answertext&gt;&lt;valuetype&gt;0&lt;/valuetype&gt;&lt;/answer&gt;&lt;/answers&gt;&lt;/multichoice&gt;&lt;/questions&gt;&lt;/questionlist&gt;"/>
  <p:tag name="LIVECHARTING" val="False"/>
  <p:tag name="CHARTTYPE" val="0"/>
  <p:tag name="CHARTDEFINEDCOLORS" val="3,6,10,45,32,50,13,4,9,55,1"/>
  <p:tag name="HASRESULTS" val="True"/>
  <p:tag name="RESULTS" val="Which hormonal responses will occur fastest?[;crlf;]72[;]90[;]72[;]False[;]0[;][;crlf;]2.1944[;]2[;]0.8439[;]0.7122[;crlf;]15[;]0[;]GH effects on new mRNA/protein (JAK/STAT)1[;]GH effects on new mRNA/protein (JAK/STAT)[;][;crlf;]33[;]0[;]Insulin effects on enzyme activity (RTK)2[;]Insulin effects on enzyme activity (RTK)[;][;crlf;]19[;]0[;]Testosterone effects on mRNA/protein (NHR)3[;]Testosterone effects on mRNA/protein (NHR)[;][;crlf;]5[;]0[;]They all occur at the same speed4[;]They all occur at the same speed[;][;crlf;]"/>
</p:tagLst>
</file>

<file path=ppt/tags/tag53.xml><?xml version="1.0" encoding="utf-8"?>
<p:tagLst xmlns:a="http://schemas.openxmlformats.org/drawingml/2006/main" xmlns:r="http://schemas.openxmlformats.org/officeDocument/2006/relationships" xmlns:p="http://schemas.openxmlformats.org/presentationml/2006/main">
  <p:tag name="ZEROBASED" val="False"/>
</p:tagLst>
</file>

<file path=ppt/tags/tag5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5.xml><?xml version="1.0" encoding="utf-8"?>
<p:tagLst xmlns:a="http://schemas.openxmlformats.org/drawingml/2006/main" xmlns:r="http://schemas.openxmlformats.org/officeDocument/2006/relationships" xmlns:p="http://schemas.openxmlformats.org/presentationml/2006/main">
  <p:tag name="TYPE" val="0"/>
</p:tagLst>
</file>

<file path=ppt/tags/tag5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57.xml><?xml version="1.0" encoding="utf-8"?>
<p:tagLst xmlns:a="http://schemas.openxmlformats.org/drawingml/2006/main" xmlns:r="http://schemas.openxmlformats.org/officeDocument/2006/relationships" xmlns:p="http://schemas.openxmlformats.org/presentationml/2006/main">
  <p:tag name="SLIDEGUID" val="E9165CFD6EB945F5B8AD9F667CF70A8F"/>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E4CB5013267642D793395E397925E14C&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165CFD6EB945F5B8AD9F667CF70A8F&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Lst>
</file>

<file path=ppt/tags/tag58.xml><?xml version="1.0" encoding="utf-8"?>
<p:tagLst xmlns:a="http://schemas.openxmlformats.org/drawingml/2006/main" xmlns:r="http://schemas.openxmlformats.org/officeDocument/2006/relationships" xmlns:p="http://schemas.openxmlformats.org/presentationml/2006/main">
  <p:tag name="ZEROBASED" val="False"/>
</p:tagLst>
</file>

<file path=ppt/tags/tag5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60.xml><?xml version="1.0" encoding="utf-8"?>
<p:tagLst xmlns:a="http://schemas.openxmlformats.org/drawingml/2006/main" xmlns:r="http://schemas.openxmlformats.org/officeDocument/2006/relationships" xmlns:p="http://schemas.openxmlformats.org/presentationml/2006/main">
  <p:tag name="TYPE" val="0"/>
</p:tagLst>
</file>

<file path=ppt/tags/tag6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2.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5DB2D843803747AAA794713C296A0BA6"/>
  <p:tag name="TPQUESTIONXML" val="&lt;?xml version=&quot;1.0&quot; encoding=&quot;UTF-8&quot; standalone=&quot;yes&quot;?&gt;&lt;questionlist&gt;&lt;properties&gt;&lt;guid&gt;D5B59A1E546D4A8EA38D4947F80390FA&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DB2D843803747AAA794713C296A0BA6&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 name="CHARTTYPE" val="0"/>
  <p:tag name="CHARTDEFINEDCOLORS" val="3,6,10,45,32,50,13,4,9,55,1"/>
  <p:tag name="HASRESULTS" val="True"/>
  <p:tag name="RESULTS" val="Insulin is released from pancreatic beta cells and is sensed by pancreatic alpha cells to reduce glucagon secretion.  This is an example of …[;crlf;]64[;]90[;]64[;]False[;]54[;][;crlf;]2.0313[;]2[;]0.394[;]0.1553[;crlf;]4[;]-1[;]Autocrine action1[;]Autocrine action[;][;crlf;]54[;]1[;]Paracrine action2[;]Paracrine action[;][;crlf;]6[;]-1[;]Endocrine action3[;]Endocrine action[;][;crlf;]"/>
</p:tagLst>
</file>

<file path=ppt/tags/tag63.xml><?xml version="1.0" encoding="utf-8"?>
<p:tagLst xmlns:a="http://schemas.openxmlformats.org/drawingml/2006/main" xmlns:r="http://schemas.openxmlformats.org/officeDocument/2006/relationships" xmlns:p="http://schemas.openxmlformats.org/presentationml/2006/main">
  <p:tag name="ZEROBASED" val="False"/>
</p:tagLst>
</file>

<file path=ppt/tags/tag6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66.xml><?xml version="1.0" encoding="utf-8"?>
<p:tagLst xmlns:a="http://schemas.openxmlformats.org/drawingml/2006/main" xmlns:r="http://schemas.openxmlformats.org/officeDocument/2006/relationships" xmlns:p="http://schemas.openxmlformats.org/presentationml/2006/main">
  <p:tag name="TYPE" val="0"/>
</p:tagLst>
</file>

<file path=ppt/tags/tag6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8.xml><?xml version="1.0" encoding="utf-8"?>
<p:tagLst xmlns:a="http://schemas.openxmlformats.org/drawingml/2006/main" xmlns:r="http://schemas.openxmlformats.org/officeDocument/2006/relationships" xmlns:p="http://schemas.openxmlformats.org/presentationml/2006/main">
  <p:tag name="SLIDEGUID" val="87A45CC4CAAB41A3920282BCB22C61EB"/>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62B07F483A2847939E325DDB17491461&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7A45CC4CAAB41A3920282BCB22C61EB&lt;/guid&gt;&lt;repollguid&gt;8F82B8FBDADC433F8B0D2E401B08B63B&lt;/repollguid&gt;&lt;sourceid&gt;95FCE1322F994686AF2644299FC9CDD1&lt;/sourceid&gt;&lt;questiontext&gt;What is the most likely recepto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643C52ECCACE49E6B36E69293F3ACFD9&lt;/guid&gt;&lt;answertext&gt;Cell surface because changes are fast&lt;/answertext&gt;&lt;valuetype&gt;0&lt;/valuetype&gt;&lt;/answer&gt;&lt;answer&gt;&lt;guid&gt;9A99EA5583D34D0B9566387100DA4172&lt;/guid&gt;&lt;answertext&gt;Nuclear hormone because transcriptional changes are fast&lt;/answertext&gt;&lt;valuetype&gt;0&lt;/valuetype&gt;&lt;/answer&gt;&lt;answer&gt;&lt;guid&gt;AFD5337867804BEFA1C9760C7DD026CC&lt;/guid&gt;&lt;answertext&gt;Cell surface because changes are slow&lt;/answertext&gt;&lt;valuetype&gt;0&lt;/valuetype&gt;&lt;/answer&gt;&lt;answer&gt;&lt;guid&gt;AE1DAC482CE441699BCF6B9C68B4FCAA&lt;/guid&gt;&lt;answertext&gt;Nuclear because transcriptional changes are slow&lt;/answertext&gt;&lt;valuetype&gt;0&lt;/valuetype&gt;&lt;/answer&gt;&lt;/answers&gt;&lt;/multichoice&gt;&lt;/questions&gt;&lt;/questionlist&gt;"/>
  <p:tag name="LIVECHARTING" val="False"/>
</p:tagLst>
</file>

<file path=ppt/tags/tag69.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1.xml><?xml version="1.0" encoding="utf-8"?>
<p:tagLst xmlns:a="http://schemas.openxmlformats.org/drawingml/2006/main" xmlns:r="http://schemas.openxmlformats.org/officeDocument/2006/relationships" xmlns:p="http://schemas.openxmlformats.org/presentationml/2006/main">
  <p:tag name="TYPE" val="0"/>
</p:tagLst>
</file>

<file path=ppt/tags/tag7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3.xml><?xml version="1.0" encoding="utf-8"?>
<p:tagLst xmlns:a="http://schemas.openxmlformats.org/drawingml/2006/main" xmlns:r="http://schemas.openxmlformats.org/officeDocument/2006/relationships" xmlns:p="http://schemas.openxmlformats.org/presentationml/2006/main">
  <p:tag name="SLIDEGUID" val="E763C6EF86824CC781B5C0289DAE0AAB"/>
  <p:tag name="AUTOOPENPOLL" val="False"/>
  <p:tag name="TYPE" val="TrueFalse"/>
  <p:tag name="TPSLIDEBULLETSTYLE" val="2"/>
  <p:tag name="HASRESULTS" val="False"/>
  <p:tag name="CHARTTYPE" val="0"/>
  <p:tag name="CHARTDEFINEDCOLORS" val="3,6,10,45,32,50,13,4,9,55,1"/>
  <p:tag name="TPQUESTIONXML" val="&lt;?xml version=&quot;1.0&quot; encoding=&quot;UTF-8&quot; standalone=&quot;yes&quot;?&gt;&lt;questionlist&gt;&lt;properties&gt;&lt;guid&gt;DD376988BDF8451BB2CA2C9C9757290D&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63C6EF86824CC781B5C0289DAE0AAB&lt;/guid&gt;&lt;repollguid&gt;187054B388454BD8AD45BD685138DA64&lt;/repollguid&gt;&lt;sourceid&gt;F4AAC7DC4BA2451A9A42C0F7AE0F47A9&lt;/sourceid&gt;&lt;questiontext&gt;Is there a neuroendocrine componen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17BA899DDDED4CD3BE3090E9FD82C8C8&lt;/guid&gt;&lt;answertext&gt;True&lt;/answertext&gt;&lt;valuetype&gt;0&lt;/valuetype&gt;&lt;/answer&gt;&lt;answer&gt;&lt;guid&gt;91B42C49F03C4548B6DB8240B19426BB&lt;/guid&gt;&lt;answertext&gt;False&lt;/answertext&gt;&lt;valuetype&gt;0&lt;/valuetype&gt;&lt;/answer&gt;&lt;/answers&gt;&lt;/multichoice&gt;&lt;/questions&gt;&lt;/questionlist&gt;"/>
  <p:tag name="LIVECHARTING" val="False"/>
</p:tagLst>
</file>

<file path=ppt/tags/tag74.xml><?xml version="1.0" encoding="utf-8"?>
<p:tagLst xmlns:a="http://schemas.openxmlformats.org/drawingml/2006/main" xmlns:r="http://schemas.openxmlformats.org/officeDocument/2006/relationships" xmlns:p="http://schemas.openxmlformats.org/presentationml/2006/main">
  <p:tag name="ZEROBASED" val="False"/>
</p:tagLst>
</file>

<file path=ppt/tags/tag7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6.xml><?xml version="1.0" encoding="utf-8"?>
<p:tagLst xmlns:a="http://schemas.openxmlformats.org/drawingml/2006/main" xmlns:r="http://schemas.openxmlformats.org/officeDocument/2006/relationships" xmlns:p="http://schemas.openxmlformats.org/presentationml/2006/main">
  <p:tag name="TYPE" val="0"/>
</p:tagLst>
</file>

<file path=ppt/tags/tag7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8.xml><?xml version="1.0" encoding="utf-8"?>
<p:tagLst xmlns:a="http://schemas.openxmlformats.org/drawingml/2006/main" xmlns:r="http://schemas.openxmlformats.org/officeDocument/2006/relationships" xmlns:p="http://schemas.openxmlformats.org/presentationml/2006/main">
  <p:tag name="SLIDEGUID" val="7769BDAFA31B4D8E89A3D97BF389FFDF"/>
  <p:tag name="AUTOOPENPOLL" val="False"/>
  <p:tag name="TYPE" val="MultiChoiceSlide"/>
  <p:tag name="TPSLIDEBULLETSTYLE" val="2"/>
  <p:tag name="TPQUESTIONXML" val="&lt;?xml version=&quot;1.0&quot; encoding=&quot;UTF-8&quot; standalone=&quot;yes&quot;?&gt;&lt;questionlist&gt;&lt;properties&gt;&lt;guid&gt;210D11935AB44ED2A942C0CBF15CEBF5&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69BDAFA31B4D8E89A3D97BF389FFDF&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ich hormone is unlikely to be BBB-permeable without transport[;crlf;]57[;]90[;]57[;]False[;]29[;][;crlf;]2.4912[;]3[;]0.9007[;]0.8113[;crlf;]11[;]-1[;]Adrenaline1[;]Adrenaline[;][;crlf;]12[;]-1[;]Cortisol2[;]Cortisol[;][;crlf;]29[;]1[;]Growth Hormone3[;]Growth Hormone[;][;crlf;]5[;]-1[;]All of the above4[;]All of the above[;][;crlf;]"/>
</p:tagLst>
</file>

<file path=ppt/tags/tag79.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1.xml><?xml version="1.0" encoding="utf-8"?>
<p:tagLst xmlns:a="http://schemas.openxmlformats.org/drawingml/2006/main" xmlns:r="http://schemas.openxmlformats.org/officeDocument/2006/relationships" xmlns:p="http://schemas.openxmlformats.org/presentationml/2006/main">
  <p:tag name="TYPE" val="0"/>
</p:tagLst>
</file>

<file path=ppt/tags/tag8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3.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00A21E708054256AF7E3288CDF41A24"/>
  <p:tag name="HASRESULTS" val="False"/>
  <p:tag name="CHARTTYPE" val="0"/>
  <p:tag name="CHARTDEFINEDCOLORS" val="3,6,10,45,32,50,13,4,9,55,1"/>
  <p:tag name="TPQUESTIONXML" val="&lt;?xml version=&quot;1.0&quot; encoding=&quot;UTF-8&quot; standalone=&quot;yes&quot;?&gt;&lt;questionlist&gt;&lt;properties&gt;&lt;guid&gt;C438D6FF8E8A45CB9CB85FF33308C61A&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00A21E708054256AF7E3288CDF41A24&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Lst>
</file>

<file path=ppt/tags/tag84.xml><?xml version="1.0" encoding="utf-8"?>
<p:tagLst xmlns:a="http://schemas.openxmlformats.org/drawingml/2006/main" xmlns:r="http://schemas.openxmlformats.org/officeDocument/2006/relationships" xmlns:p="http://schemas.openxmlformats.org/presentationml/2006/main">
  <p:tag name="ZEROBASED" val="False"/>
</p:tagLst>
</file>

<file path=ppt/tags/tag8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7.xml><?xml version="1.0" encoding="utf-8"?>
<p:tagLst xmlns:a="http://schemas.openxmlformats.org/drawingml/2006/main" xmlns:r="http://schemas.openxmlformats.org/officeDocument/2006/relationships" xmlns:p="http://schemas.openxmlformats.org/presentationml/2006/main">
  <p:tag name="TYPE" val="0"/>
</p:tagLst>
</file>

<file path=ppt/tags/tag88.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9.xml><?xml version="1.0" encoding="utf-8"?>
<p:tagLst xmlns:a="http://schemas.openxmlformats.org/drawingml/2006/main" xmlns:r="http://schemas.openxmlformats.org/officeDocument/2006/relationships" xmlns:p="http://schemas.openxmlformats.org/presentationml/2006/main">
  <p:tag name="SLIDEGUID" val="E16F6AE3EF8B43AE880A99494C2D6E66"/>
  <p:tag name="AUTOOPENPOLL" val="False"/>
  <p:tag name="TYPE" val="TrueFalse"/>
  <p:tag name="TPSLIDEBULLETSTYLE" val="2"/>
  <p:tag name="TPQUESTIONXML" val="&lt;?xml version=&quot;1.0&quot; encoding=&quot;UTF-8&quot; standalone=&quot;yes&quot;?&gt;&lt;questionlist&gt;&lt;properties&gt;&lt;guid&gt;628B7C014BA7413F8A3293409134D265&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16F6AE3EF8B43AE880A99494C2D6E66&lt;/guid&gt;&lt;repollguid&gt;20AE2D600706439F90EBFC57EAB0EEF7&lt;/repollguid&gt;&lt;sourceid&gt;0FCC7E86FA234D3EBDA9F9F9467C30A8&lt;/sourceid&gt;&lt;questiontext&gt;The posterior pituitary is connected to the hypothalamus by direct neuronal contact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6BE50B43468747FFADF226EE37D850D1&lt;/guid&gt;&lt;answertext&gt;True&lt;/answertext&gt;&lt;valuetype&gt;1&lt;/valuetype&gt;&lt;/answer&gt;&lt;answer&gt;&lt;guid&gt;4AF13EA47D9341DB853AAC6ED88A4A89&lt;/guid&gt;&lt;answertext&gt;False&lt;/answertext&gt;&lt;valuetype&gt;-1&lt;/valuetype&gt;&lt;/answer&gt;&lt;/answers&gt;&lt;/multichoice&gt;&lt;/questions&gt;&lt;/questionlist&gt;"/>
  <p:tag name="LIVECHARTING" val="False"/>
  <p:tag name="CHARTTYPE" val="0"/>
  <p:tag name="CHARTDEFINEDCOLORS" val="3,6,10,45,32,50,13,4,9,55,1"/>
  <p:tag name="HASRESULTS" val="True"/>
  <p:tag name="RESULTS" val="The posterior pituitary is connected to the hypothalamus by direct neuronal contacts[;crlf;]90[;]90[;]90[;]False[;]84[;][;crlf;]1.0667[;]1[;]0.2494[;]0.0622[;crlf;]84[;]1[;]True1[;]True[;][;crlf;]6[;]-1[;]False2[;]False[;][;crlf;]"/>
</p:tagLst>
</file>

<file path=ppt/tags/tag9.xml><?xml version="1.0" encoding="utf-8"?>
<p:tagLst xmlns:a="http://schemas.openxmlformats.org/drawingml/2006/main" xmlns:r="http://schemas.openxmlformats.org/officeDocument/2006/relationships" xmlns:p="http://schemas.openxmlformats.org/presentationml/2006/main">
  <p:tag name="TYPE" val="0"/>
</p:tagLst>
</file>

<file path=ppt/tags/tag90.xml><?xml version="1.0" encoding="utf-8"?>
<p:tagLst xmlns:a="http://schemas.openxmlformats.org/drawingml/2006/main" xmlns:r="http://schemas.openxmlformats.org/officeDocument/2006/relationships" xmlns:p="http://schemas.openxmlformats.org/presentationml/2006/main">
  <p:tag name="ZEROBASED" val="False"/>
</p:tagLst>
</file>

<file path=ppt/tags/tag9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93.xml><?xml version="1.0" encoding="utf-8"?>
<p:tagLst xmlns:a="http://schemas.openxmlformats.org/drawingml/2006/main" xmlns:r="http://schemas.openxmlformats.org/officeDocument/2006/relationships" xmlns:p="http://schemas.openxmlformats.org/presentationml/2006/main">
  <p:tag name="TYPE" val="0"/>
</p:tagLst>
</file>

<file path=ppt/tags/tag94.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95.xml><?xml version="1.0" encoding="utf-8"?>
<p:tagLst xmlns:a="http://schemas.openxmlformats.org/drawingml/2006/main" xmlns:r="http://schemas.openxmlformats.org/officeDocument/2006/relationships" xmlns:p="http://schemas.openxmlformats.org/presentationml/2006/main">
  <p:tag name="SLIDEGUID" val="571E304AB3924E8CB1D3067FDF5E236D"/>
  <p:tag name="AUTOOPENPOLL" val="False"/>
  <p:tag name="TYPE" val="MultiChoiceSlide"/>
  <p:tag name="TPSLIDEBULLETSTYLE" val="2"/>
  <p:tag name="TPQUESTIONXML" val="&lt;?xml version=&quot;1.0&quot; encoding=&quot;UTF-8&quot; standalone=&quot;yes&quot;?&gt;&lt;questionlist&gt;&lt;properties&gt;&lt;guid&gt;1A1140A32A6A49D092FCCBB0CBABD717&lt;/guid&gt;&lt;date&gt;3/24/2015 10:07:0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71E304AB3924E8CB1D3067FDF5E236D&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80EE4497B484470BF3166A9E4CA5CFF&lt;/guid&gt;&lt;answertext&gt;Hypothalamic neurons have synaptic contacts with ACTH releasing cells&lt;/answertext&gt;&lt;valuetype&gt;0&lt;/valuetype&gt;&lt;/answer&gt;&lt;answer&gt;&lt;guid&gt;645A85194D3E41249F6BDA2D70E0B4B2&lt;/guid&gt;&lt;answertext&gt;Hypothalamic neurons release a ACTH-releasing hormone&lt;/answertext&gt;&lt;valuetype&gt;0&lt;/valuetype&gt;&lt;/answer&gt;&lt;answer&gt;&lt;guid&gt;E1A1978C53524CBF8BE26936CCCC7467&lt;/guid&gt;&lt;answertext&gt;Neither A nor B&lt;/answertext&gt;&lt;valuetype&gt;0&lt;/valuetype&gt;&lt;/answer&gt;&lt;answer&gt;&lt;guid&gt;6B9C32C870AF4669AC5E529A94C60A50&lt;/guid&gt;&lt;answertext&gt;Both A + B&lt;/answertext&gt;&lt;valuetype&gt;0&lt;/valuetype&gt;&lt;/answer&gt;&lt;/answers&gt;&lt;/multichoice&gt;&lt;/questions&gt;&lt;/questionlist&gt;"/>
  <p:tag name="LIVECHARTING" val="False"/>
  <p:tag name="CHARTTYPE" val="0"/>
  <p:tag name="CHARTDEFINEDCOLORS" val="3,6,10,45,32,50,13,4,9,55,1"/>
  <p:tag name="HASRESULTS" val="True"/>
  <p:tag name="RESULTS" val="The hypothalamus wants to tell the anterior pituitary to secrete ACTH.  How would this be done[;crlf;]88[;]90[;]88[;]False[;]0[;][;crlf;]1.9545[;]2[;]0.638[;]0.407[;crlf;]15[;]0[;]Hypothalamic neurons have synaptic contacts with ACTH releasing cells1[;]Hypothalamic neurons have synaptic contacts with ACTH releasing cells[;][;crlf;]67[;]0[;]Hypothalamic neurons release a ACTH-releasing hormone2[;]Hypothalamic neurons release a ACTH-releasing hormone[;][;crlf;]1[;]0[;]Neither A nor B3[;]Neither A nor B[;][;crlf;]5[;]0[;]Both A + B4[;]Both A + B[;][;crlf;]"/>
</p:tagLst>
</file>

<file path=ppt/tags/tag96.xml><?xml version="1.0" encoding="utf-8"?>
<p:tagLst xmlns:a="http://schemas.openxmlformats.org/drawingml/2006/main" xmlns:r="http://schemas.openxmlformats.org/officeDocument/2006/relationships" xmlns:p="http://schemas.openxmlformats.org/presentationml/2006/main">
  <p:tag name="ZEROBASED" val="False"/>
</p:tagLst>
</file>

<file path=ppt/tags/tag9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8.xml><?xml version="1.0" encoding="utf-8"?>
<p:tagLst xmlns:a="http://schemas.openxmlformats.org/drawingml/2006/main" xmlns:r="http://schemas.openxmlformats.org/officeDocument/2006/relationships" xmlns:p="http://schemas.openxmlformats.org/presentationml/2006/main">
  <p:tag name="TYPE" val="0"/>
</p:tagLst>
</file>

<file path=ppt/tags/tag9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1439</TotalTime>
  <Words>3571</Words>
  <Application>Microsoft Macintosh PowerPoint</Application>
  <PresentationFormat>On-screen Show (4:3)</PresentationFormat>
  <Paragraphs>576</Paragraphs>
  <Slides>89</Slides>
  <Notes>38</Notes>
  <HiddenSlides>0</HiddenSlides>
  <MMClips>1</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Endocrine Control Systems</vt:lpstr>
      <vt:lpstr>Clicker Test: Press “A”</vt:lpstr>
      <vt:lpstr>Why should a dentist (or a doctoral student) care about endocrinology</vt:lpstr>
      <vt:lpstr>Learning Objectives </vt:lpstr>
      <vt:lpstr>Things you (should) already know</vt:lpstr>
      <vt:lpstr>Epinephrine…</vt:lpstr>
      <vt:lpstr>Aldosterone…</vt:lpstr>
      <vt:lpstr>Angiotensin…</vt:lpstr>
      <vt:lpstr>Basic Concepts in ENdocrinology</vt:lpstr>
      <vt:lpstr>Organ Systems</vt:lpstr>
      <vt:lpstr>Extracellular Sensing</vt:lpstr>
      <vt:lpstr>What are the important processes?</vt:lpstr>
      <vt:lpstr>When the fight or flight response increases blood flow to muscles, what is the signal</vt:lpstr>
      <vt:lpstr>What cells respond to that signal</vt:lpstr>
      <vt:lpstr>What do we need to know about a hormone?</vt:lpstr>
      <vt:lpstr>Example Adrenaline</vt:lpstr>
      <vt:lpstr>What Kinds of Hormones Are There?</vt:lpstr>
      <vt:lpstr>Endocrine vs Exocrine</vt:lpstr>
      <vt:lpstr>Neuroendocrine Secretions</vt:lpstr>
      <vt:lpstr>Generally, where are hormones made</vt:lpstr>
      <vt:lpstr>Generally how are hormones released?</vt:lpstr>
      <vt:lpstr>Basal vs Stimulated Secretion</vt:lpstr>
      <vt:lpstr>Insulin Release In Response To Glucose</vt:lpstr>
      <vt:lpstr>How Do Hormones Affect Cells?</vt:lpstr>
      <vt:lpstr>What Kinds of Receptors Are There?</vt:lpstr>
      <vt:lpstr>Which hormone type is most likely to be able to cross plasma membranes</vt:lpstr>
      <vt:lpstr>Which hormone type is most likely to be able to cross plasma membranes</vt:lpstr>
      <vt:lpstr>Cell Surface Receptors</vt:lpstr>
      <vt:lpstr>Types of Cell Surface Receptors</vt:lpstr>
      <vt:lpstr>GPCRs</vt:lpstr>
      <vt:lpstr>GPCRs and PKA</vt:lpstr>
      <vt:lpstr>Somatostatin is a Gi-linked GPCR</vt:lpstr>
      <vt:lpstr>Receptor Tyrosine Kinases</vt:lpstr>
      <vt:lpstr>JAK/STAT Receptors</vt:lpstr>
      <vt:lpstr>Nuclear Hormone Receptors</vt:lpstr>
      <vt:lpstr>What Do Nuclear Hormones Look Like?</vt:lpstr>
      <vt:lpstr>Which hormonal responses will occur fastest?</vt:lpstr>
      <vt:lpstr>Relative Location of Action</vt:lpstr>
      <vt:lpstr>Insulin is released from pancreatic beta cells and is sensed by pancreatic alpha cells to reduce glucagon secretion.  This is an example of …</vt:lpstr>
      <vt:lpstr>Insulin is released from pancreatic beta cells and is sensed by pancreatic alpha cells to reduce glucagon secretion.  This is an example of …</vt:lpstr>
      <vt:lpstr>How To Get Hormonal Specificity?</vt:lpstr>
      <vt:lpstr>Turning the Signal off</vt:lpstr>
      <vt:lpstr>Example: Arrestins and GPCRs</vt:lpstr>
      <vt:lpstr>Example: Reduce New Hormone Secretion</vt:lpstr>
      <vt:lpstr>Example: Degrade Existing Hormones</vt:lpstr>
      <vt:lpstr>Group Project</vt:lpstr>
      <vt:lpstr>Positive Feedback Regulation</vt:lpstr>
      <vt:lpstr>Integration of the CNS with Endocrine Signals</vt:lpstr>
      <vt:lpstr>Learning Objectives </vt:lpstr>
      <vt:lpstr>Your Future</vt:lpstr>
      <vt:lpstr>Design a hormone</vt:lpstr>
      <vt:lpstr>What is the most likely receptor?</vt:lpstr>
      <vt:lpstr>Is there a neuroendocrine component?</vt:lpstr>
      <vt:lpstr>Neuroendocrinology and the Posterior Pituitary</vt:lpstr>
      <vt:lpstr>Learning Objectives</vt:lpstr>
      <vt:lpstr>The Hypothalamus Is the Main Site of Endocrine/CNS Integration</vt:lpstr>
      <vt:lpstr>The Hypothalamus Projects to and From Other Brain Regions</vt:lpstr>
      <vt:lpstr>How Are Hormones Sensed by the Hypothalamus?</vt:lpstr>
      <vt:lpstr>Which hormone is unlikely to be BBB-permeable without transport</vt:lpstr>
      <vt:lpstr>Which hormone is unlikely to be BBB-permeable without transport</vt:lpstr>
      <vt:lpstr>Subregions of the Hypothalamus</vt:lpstr>
      <vt:lpstr>Anatomy of the Pituitary</vt:lpstr>
      <vt:lpstr>The posterior pituitary is connected to the hypothalamus by direct neuronal contacts</vt:lpstr>
      <vt:lpstr>The hypothalamus wants to tell the anterior pituitary to secrete ACTH.  How would this be done</vt:lpstr>
      <vt:lpstr>The hypothalamus wants to tell the anterior pituitary to secrete ACTH.  How would this be done</vt:lpstr>
      <vt:lpstr>Anterior Pituitary</vt:lpstr>
      <vt:lpstr>How Is Specificity Achieved in Hypothalamlic-Anterior Pituitary Signaling</vt:lpstr>
      <vt:lpstr>How Is Specificity Achieved in Hypothalamlic-Anterior Pituitary Signaling</vt:lpstr>
      <vt:lpstr>The Infundibulum and the Posterior Pituitary</vt:lpstr>
      <vt:lpstr>Why Regulate Water Retention?</vt:lpstr>
      <vt:lpstr>Vasopressin</vt:lpstr>
      <vt:lpstr>Vasopressin Release</vt:lpstr>
      <vt:lpstr>Volume, Osmolality and Vasopressin</vt:lpstr>
      <vt:lpstr>Baroreceptor Regulation of Vasopressin Release</vt:lpstr>
      <vt:lpstr>The carotid sinus senses increased blood volume due to drinking too much water…</vt:lpstr>
      <vt:lpstr>If vasopressin release is activated by ethanol, this would cause increased urination </vt:lpstr>
      <vt:lpstr>Osmoreceptor Regulation of Vasopressin Release</vt:lpstr>
      <vt:lpstr>Aldosterone and vasopressin…</vt:lpstr>
      <vt:lpstr>Aldosterone and vasopressin…</vt:lpstr>
      <vt:lpstr>Vasopressin Regulates Aquaporin Trafficking</vt:lpstr>
      <vt:lpstr>Effects of Vasopressin on the Kidney</vt:lpstr>
      <vt:lpstr>Conditions with Altered Vasopressin Function</vt:lpstr>
      <vt:lpstr>Discuss with Folks Nearby</vt:lpstr>
      <vt:lpstr>Oxytocin Summary</vt:lpstr>
      <vt:lpstr>Oxytocin During Delivery</vt:lpstr>
      <vt:lpstr>Oxytocin During Lactation</vt:lpstr>
      <vt:lpstr>Learning Objectives</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97</cp:revision>
  <dcterms:created xsi:type="dcterms:W3CDTF">2015-03-05T15:27:25Z</dcterms:created>
  <dcterms:modified xsi:type="dcterms:W3CDTF">2015-03-24T17:23:33Z</dcterms:modified>
</cp:coreProperties>
</file>